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slideMaster" Target="slideMasters/slideMaster1.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2.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2" Type="http://schemas.openxmlformats.org/officeDocument/2006/relationships/slide" Target="slides/slide146.xml"/><Relationship Id="rId151" Type="http://schemas.openxmlformats.org/officeDocument/2006/relationships/slide" Target="slides/slide1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arstechnica.com/information-technology/2015/05/boeing-787-dreamliners-contain-a-potentially-catastrophic-software-bug/" TargetMode="Externa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40d424a51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40d424a51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476cc3ee9c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476cc3ee9c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7bf6b75c93f59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7bf6b75c93f59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27bf6b75c93f59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27bf6b75c93f59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476cc3ee9c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476cc3ee9c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476cc3ee9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476cc3ee9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476cc3ee9c_0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76cc3ee9c_0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476e01f3b9_84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476e01f3b9_84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6" name="Shape 836"/>
        <p:cNvGrpSpPr/>
        <p:nvPr/>
      </p:nvGrpSpPr>
      <p:grpSpPr>
        <a:xfrm>
          <a:off x="0" y="0"/>
          <a:ext cx="0" cy="0"/>
          <a:chOff x="0" y="0"/>
          <a:chExt cx="0" cy="0"/>
        </a:xfrm>
      </p:grpSpPr>
      <p:sp>
        <p:nvSpPr>
          <p:cNvPr id="837" name="Google Shape;837;g476cc3ee9c_0_1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476cc3ee9c_0_1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1" name="Shape 841"/>
        <p:cNvGrpSpPr/>
        <p:nvPr/>
      </p:nvGrpSpPr>
      <p:grpSpPr>
        <a:xfrm>
          <a:off x="0" y="0"/>
          <a:ext cx="0" cy="0"/>
          <a:chOff x="0" y="0"/>
          <a:chExt cx="0" cy="0"/>
        </a:xfrm>
      </p:grpSpPr>
      <p:sp>
        <p:nvSpPr>
          <p:cNvPr id="842" name="Google Shape;842;g476cc3ee9c_0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3" name="Google Shape;843;g476cc3ee9c_0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476cc3ee9c_0_1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476cc3ee9c_0_1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mario0.c, mario1.c, mario2.c</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476cc3ee9c_0_1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476cc3ee9c_0_1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76cc3ee9c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76cc3ee9c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476cc3ee9c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476cc3ee9c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mario3.c, mario4.c, mario5.c</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476cc3ee9c_0_1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76cc3ee9c_0_1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476cc3ee9c_0_1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476cc3ee9c_0_1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mario6.c, mario7.c, mario8.c</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476cc3ee9c_0_1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476cc3ee9c_0_1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476cc3ee9c_0_1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476cc3ee9c_0_1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476cc3ee9c_0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476cc3ee9c_0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 / 10.0</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476cc3ee9c_0_1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476cc3ee9c_0_1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476cc3ee9c_0_1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76cc3ee9c_0_1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476cc3ee9c_0_1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476cc3ee9c_0_1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476cc3ee9c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476cc3ee9c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476cc3ee9c_0_10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476cc3ee9c_0_10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476cc3ee9c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476cc3ee9c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476cc3ee9c_0_1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476cc3ee9c_0_1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476cc3ee9c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476cc3ee9c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476cc3ee9c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476cc3ee9c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476cc3ee9c_0_1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76cc3ee9c_0_1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476cc3ee9c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476cc3ee9c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476cc3ee9c_0_1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476cc3ee9c_0_1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476cc3ee9c_0_1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476cc3ee9c_0_1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476cc3ee9c_0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476cc3ee9c_0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476cc3ee9c_0_1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476cc3ee9c_0_1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476cc3ee9c_0_1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476cc3ee9c_0_1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476cc3ee9c_0_1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476cc3ee9c_0_1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476cc3ee9c_0_1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476cc3ee9c_0_1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476cc3ee9c_0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476cc3ee9c_0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5" name="Shape 975"/>
        <p:cNvGrpSpPr/>
        <p:nvPr/>
      </p:nvGrpSpPr>
      <p:grpSpPr>
        <a:xfrm>
          <a:off x="0" y="0"/>
          <a:ext cx="0" cy="0"/>
          <a:chOff x="0" y="0"/>
          <a:chExt cx="0" cy="0"/>
        </a:xfrm>
      </p:grpSpPr>
      <p:sp>
        <p:nvSpPr>
          <p:cNvPr id="976" name="Google Shape;976;g476cc3ee9c_0_1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76cc3ee9c_0_1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476cc3ee9c_0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76cc3ee9c_0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476cc3ee9c_0_1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476cc3ee9c_0_1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476cc3ee9c_0_1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476cc3ee9c_0_1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476cc3ee9c_0_1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476cc3ee9c_0_1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476cc3ee9c_0_1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476cc3ee9c_0_1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476cc3ee9c_0_1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476cc3ee9c_0_1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476cc3ee9c_0_10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476cc3ee9c_0_10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476cc3ee9c_0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476cc3ee9c_0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476cc3ee9c_0_1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476cc3ee9c_0_1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476cc3ee9c_0_1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476cc3ee9c_0_1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Y2K</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476cc3ee9c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476cc3ee9c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476cc3ee9c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476cc3ee9c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Boeing 787</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Model 787 airplane that has been powered continuously for 248 days can lose all alternating current (AC) electrical power due to the generator control units (GCUs) simultaneously going into failsafe mode," the memo stated. "This condition is caused by a software counter internal to the GCUs that will overflow after 248 days of continuous power... Boeing is in the process of developing a GCU software upgrade that will remedy the unsafe condition." - </a:t>
            </a:r>
            <a:r>
              <a:rPr lang="en" u="sng">
                <a:solidFill>
                  <a:schemeClr val="hlink"/>
                </a:solidFill>
                <a:hlinkClick r:id="rId2"/>
              </a:rPr>
              <a:t>http://arstechnica.com/information-technology/2015/05/boeing-787-dreamliners-contain-a-potentially-catastrophic-software-bug/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simple guess suggests the the problem is a signed 32-bit overflow as 2^31 is the number of seconds in 248 days multiplied by 100, i.e. a counter in hundredths of of a second. </a:t>
            </a:r>
            <a:endParaRPr/>
          </a:p>
          <a:p>
            <a:pPr indent="0" lvl="0" marL="0" rtl="0" algn="l">
              <a:spcBef>
                <a:spcPts val="0"/>
              </a:spcBef>
              <a:spcAft>
                <a:spcPts val="0"/>
              </a:spcAft>
              <a:buNone/>
            </a:pPr>
            <a:r>
              <a:rPr lang="en"/>
              <a:t>https://www.i-programmer.info/news/149-security/8548-reboot-your-dreamliner-every-248-days-to-avoid-integer-overflow.html</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476cc3ee9c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476cc3ee9c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27bf6b75c93f59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27bf6b75c93f59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figlet</a:t>
            </a:r>
            <a:endParaRPr/>
          </a:p>
          <a:p>
            <a:pPr indent="0" lvl="0" marL="0" rtl="0" algn="l">
              <a:spcBef>
                <a:spcPts val="0"/>
              </a:spcBef>
              <a:spcAft>
                <a:spcPts val="0"/>
              </a:spcAft>
              <a:buNone/>
            </a:pPr>
            <a:r>
              <a:rPr lang="en"/>
              <a:t>say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476cc3ee9c_0_1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476cc3ee9c_0_1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476cc3ee9c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76cc3ee9c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476cc3ee9c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476cc3ee9c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476cc3ee9c_0_1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476cc3ee9c_0_1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476cc3ee9c_0_1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476cc3ee9c_0_1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27bf6b75c93f59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27bf6b75c93f59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476cc3ee9c_0_1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76cc3ee9c_0_1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476cc3ee9c_0_1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76cc3ee9c_0_1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476cc3ee9c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476cc3ee9c_0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476cc3ee9c_0_1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76cc3ee9c_0_1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hello.c</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476cc3ee9c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476cc3ee9c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476cc3ee9c_0_10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476cc3ee9c_0_10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476cc3ee9c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76cc3ee9c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476cc3ee9c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76cc3ee9c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476cc3ee9c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476cc3ee9c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476cc3ee9c_0_7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76cc3ee9c_0_7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4777c5a67e_1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777c5a67e_1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476cc3ee9c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76cc3ee9c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476cc3ee9c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476cc3ee9c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76cc3ee9c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76cc3ee9c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476e01f3b9_8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76e01f3b9_8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476e01f3b9_8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476e01f3b9_8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476cc3ee9c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76cc3ee9c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476cc3ee9c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476cc3ee9c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76cc3ee9c_0_1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76cc3ee9c_0_1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476cc3ee9c_0_1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476cc3ee9c_0_1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476cc3ee9c_0_1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476cc3ee9c_0_1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76cc3ee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76cc3ee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476cc3ee9c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476cc3ee9c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476cc3ee9c_0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476cc3ee9c_0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476cc3ee9c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476cc3ee9c_0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476cc3ee9c_0_1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76cc3ee9c_0_1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476cc3ee9c_0_1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76cc3ee9c_0_1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476cc3ee9c_0_1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476cc3ee9c_0_1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476cc3ee9c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476cc3ee9c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string.c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476cc3ee9c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76cc3ee9c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476cc3ee9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76cc3ee9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476cc3ee9c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476cc3ee9c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476cc3ee9c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476cc3ee9c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7bf6b75c93f59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27bf6b75c93f59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7bf6b75c93f59_9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7bf6b75c93f59_9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bf6b75c93f59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27bf6b75c93f59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7bf6b75c93f59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7bf6b75c93f59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7bf6b75c93f59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7bf6b75c93f59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7bf6b75c93f59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7bf6b75c93f59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7bf6b75c93f59_8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7bf6b75c93f59_8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7bf6b75c93f59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7bf6b75c93f59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7bf6b75c93f59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7bf6b75c93f59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476cc3ee9c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476cc3ee9c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476cc3ee9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76cc3ee9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7bf6b75c93f59_1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7bf6b75c93f59_1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476cc3ee9c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476cc3ee9c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476cc3ee9c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476cc3ee9c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476cc3ee9c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476cc3ee9c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7bf6b75c93f59_1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7bf6b75c93f59_1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476cc3ee9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476cc3ee9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476cc3ee9c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476cc3ee9c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476cc3ee9c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476cc3ee9c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7bf6b75c93f59_1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7bf6b75c93f59_1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476cc3ee9c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476cc3ee9c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76cc3ee9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76cc3ee9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476cc3ee9c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476cc3ee9c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7bf6b75c93f59_1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7bf6b75c93f59_1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476cc3ee9c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476cc3ee9c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7bf6b75c93f59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27bf6b75c93f59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27bf6b75c93f59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27bf6b75c93f59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7bf6b75c93f59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7bf6b75c93f59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476e01f3b9_8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476e01f3b9_8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7bf6b75c93f59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27bf6b75c93f59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476cc3ee9c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76cc3ee9c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476e01f3b9_84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476e01f3b9_84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476cc3ee9c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476cc3ee9c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1991</a:t>
            </a:r>
            <a:endParaRPr/>
          </a:p>
          <a:p>
            <a:pPr indent="0" lvl="0" marL="0" rtl="0" algn="l">
              <a:spcBef>
                <a:spcPts val="0"/>
              </a:spcBef>
              <a:spcAft>
                <a:spcPts val="0"/>
              </a:spcAft>
              <a:buNone/>
            </a:pPr>
            <a:r>
              <a:rPr lang="en"/>
              <a:t>``Getting an Education from MIT is like taking a drink from a Fire Hose.''</a:t>
            </a:r>
            <a:br>
              <a:rPr lang="en"/>
            </a:br>
            <a:r>
              <a:rPr lang="en"/>
              <a:t>http://hacks.mit.edu/Hacks/by_year/1991/fire_hydrant/</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476e01f3b9_8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476e01f3b9_8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476e01f3b9_84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476e01f3b9_84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476e01f3b9_8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476e01f3b9_8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476e01f3b9_8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476e01f3b9_8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476e01f3b9_8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476e01f3b9_8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476e01f3b9_8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476e01f3b9_8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476e01f3b9_84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476e01f3b9_84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476e01f3b9_84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476e01f3b9_84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476e01f3b9_84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476e01f3b9_84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7bf6b75c93f59_9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7bf6b75c93f59_9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476cc3ee9c_0_1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476cc3ee9c_0_1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476cc3ee9c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476cc3ee9c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476cc3ee9c_0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76cc3ee9c_0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476cc3ee9c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476cc3ee9c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476cc3ee9c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476cc3ee9c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476cc3ee9c_0_10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476cc3ee9c_0_10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476cc3ee9c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76cc3ee9c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476cc3ee9c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476cc3ee9c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476cc3ee9c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476cc3ee9c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476cc3ee9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476cc3ee9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27bf6b75c93f59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27bf6b75c93f59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dk1"/>
              </a:buClr>
              <a:buSzPts val="1800"/>
              <a:buChar char="●"/>
              <a:defRPr>
                <a:solidFill>
                  <a:schemeClr val="dk1"/>
                </a:solidFill>
              </a:defRPr>
            </a:lvl1pPr>
            <a:lvl2pPr indent="-317500" lvl="1" marL="914400" rtl="0">
              <a:spcBef>
                <a:spcPts val="1600"/>
              </a:spcBef>
              <a:spcAft>
                <a:spcPts val="0"/>
              </a:spcAft>
              <a:buClr>
                <a:schemeClr val="dk1"/>
              </a:buClr>
              <a:buSzPts val="1400"/>
              <a:buChar char="○"/>
              <a:defRPr>
                <a:solidFill>
                  <a:schemeClr val="dk1"/>
                </a:solidFill>
              </a:defRPr>
            </a:lvl2pPr>
            <a:lvl3pPr indent="-317500" lvl="2" marL="1371600" rtl="0">
              <a:spcBef>
                <a:spcPts val="1600"/>
              </a:spcBef>
              <a:spcAft>
                <a:spcPts val="0"/>
              </a:spcAft>
              <a:buClr>
                <a:schemeClr val="dk1"/>
              </a:buClr>
              <a:buSzPts val="1400"/>
              <a:buChar char="■"/>
              <a:defRPr>
                <a:solidFill>
                  <a:schemeClr val="dk1"/>
                </a:solidFill>
              </a:defRPr>
            </a:lvl3pPr>
            <a:lvl4pPr indent="-317500" lvl="3" marL="1828800" rtl="0">
              <a:spcBef>
                <a:spcPts val="1600"/>
              </a:spcBef>
              <a:spcAft>
                <a:spcPts val="0"/>
              </a:spcAft>
              <a:buClr>
                <a:schemeClr val="dk1"/>
              </a:buClr>
              <a:buSzPts val="1400"/>
              <a:buChar char="●"/>
              <a:defRPr>
                <a:solidFill>
                  <a:schemeClr val="dk1"/>
                </a:solidFill>
              </a:defRPr>
            </a:lvl4pPr>
            <a:lvl5pPr indent="-317500" lvl="4" marL="2286000" rtl="0">
              <a:spcBef>
                <a:spcPts val="1600"/>
              </a:spcBef>
              <a:spcAft>
                <a:spcPts val="0"/>
              </a:spcAft>
              <a:buClr>
                <a:schemeClr val="dk1"/>
              </a:buClr>
              <a:buSzPts val="1400"/>
              <a:buChar char="○"/>
              <a:defRPr>
                <a:solidFill>
                  <a:schemeClr val="dk1"/>
                </a:solidFill>
              </a:defRPr>
            </a:lvl5pPr>
            <a:lvl6pPr indent="-317500" lvl="5" marL="2743200" rtl="0">
              <a:spcBef>
                <a:spcPts val="1600"/>
              </a:spcBef>
              <a:spcAft>
                <a:spcPts val="0"/>
              </a:spcAft>
              <a:buClr>
                <a:schemeClr val="dk1"/>
              </a:buClr>
              <a:buSzPts val="1400"/>
              <a:buChar char="■"/>
              <a:defRPr>
                <a:solidFill>
                  <a:schemeClr val="dk1"/>
                </a:solidFill>
              </a:defRPr>
            </a:lvl6pPr>
            <a:lvl7pPr indent="-317500" lvl="6" marL="3200400" rtl="0">
              <a:spcBef>
                <a:spcPts val="1600"/>
              </a:spcBef>
              <a:spcAft>
                <a:spcPts val="0"/>
              </a:spcAft>
              <a:buClr>
                <a:schemeClr val="dk1"/>
              </a:buClr>
              <a:buSzPts val="1400"/>
              <a:buChar char="●"/>
              <a:defRPr>
                <a:solidFill>
                  <a:schemeClr val="dk1"/>
                </a:solidFill>
              </a:defRPr>
            </a:lvl7pPr>
            <a:lvl8pPr indent="-317500" lvl="7" marL="3657600" rtl="0">
              <a:spcBef>
                <a:spcPts val="1600"/>
              </a:spcBef>
              <a:spcAft>
                <a:spcPts val="0"/>
              </a:spcAft>
              <a:buClr>
                <a:schemeClr val="dk1"/>
              </a:buClr>
              <a:buSzPts val="1400"/>
              <a:buChar char="○"/>
              <a:defRPr>
                <a:solidFill>
                  <a:schemeClr val="dk1"/>
                </a:solidFill>
              </a:defRPr>
            </a:lvl8pPr>
            <a:lvl9pPr indent="-317500" lvl="8" marL="4114800" rtl="0">
              <a:spcBef>
                <a:spcPts val="1600"/>
              </a:spcBef>
              <a:spcAft>
                <a:spcPts val="1600"/>
              </a:spcAft>
              <a:buClr>
                <a:schemeClr val="dk1"/>
              </a:buClr>
              <a:buSzPts val="1400"/>
              <a:buChar char="■"/>
              <a:defRPr>
                <a:solidFill>
                  <a:schemeClr val="dk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rgbClr val="000000"/>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Char char="●"/>
              <a:defRPr sz="1800">
                <a:solidFill>
                  <a:schemeClr val="lt2"/>
                </a:solidFill>
              </a:defRPr>
            </a:lvl1pPr>
            <a:lvl2pPr indent="-317500" lvl="1" marL="914400" rtl="0">
              <a:lnSpc>
                <a:spcPct val="115000"/>
              </a:lnSpc>
              <a:spcBef>
                <a:spcPts val="1600"/>
              </a:spcBef>
              <a:spcAft>
                <a:spcPts val="0"/>
              </a:spcAft>
              <a:buClr>
                <a:schemeClr val="lt2"/>
              </a:buClr>
              <a:buSzPts val="1400"/>
              <a:buChar char="○"/>
              <a:defRPr>
                <a:solidFill>
                  <a:schemeClr val="lt2"/>
                </a:solidFill>
              </a:defRPr>
            </a:lvl2pPr>
            <a:lvl3pPr indent="-317500" lvl="2" marL="1371600" rtl="0">
              <a:lnSpc>
                <a:spcPct val="115000"/>
              </a:lnSpc>
              <a:spcBef>
                <a:spcPts val="1600"/>
              </a:spcBef>
              <a:spcAft>
                <a:spcPts val="0"/>
              </a:spcAft>
              <a:buClr>
                <a:schemeClr val="lt2"/>
              </a:buClr>
              <a:buSzPts val="1400"/>
              <a:buChar char="■"/>
              <a:defRPr>
                <a:solidFill>
                  <a:schemeClr val="lt2"/>
                </a:solidFill>
              </a:defRPr>
            </a:lvl3pPr>
            <a:lvl4pPr indent="-317500" lvl="3" marL="1828800" rtl="0">
              <a:lnSpc>
                <a:spcPct val="115000"/>
              </a:lnSpc>
              <a:spcBef>
                <a:spcPts val="1600"/>
              </a:spcBef>
              <a:spcAft>
                <a:spcPts val="0"/>
              </a:spcAft>
              <a:buClr>
                <a:schemeClr val="lt2"/>
              </a:buClr>
              <a:buSzPts val="1400"/>
              <a:buChar char="●"/>
              <a:defRPr>
                <a:solidFill>
                  <a:schemeClr val="lt2"/>
                </a:solidFill>
              </a:defRPr>
            </a:lvl4pPr>
            <a:lvl5pPr indent="-317500" lvl="4" marL="2286000" rtl="0">
              <a:lnSpc>
                <a:spcPct val="115000"/>
              </a:lnSpc>
              <a:spcBef>
                <a:spcPts val="1600"/>
              </a:spcBef>
              <a:spcAft>
                <a:spcPts val="0"/>
              </a:spcAft>
              <a:buClr>
                <a:schemeClr val="lt2"/>
              </a:buClr>
              <a:buSzPts val="1400"/>
              <a:buChar char="○"/>
              <a:defRPr>
                <a:solidFill>
                  <a:schemeClr val="lt2"/>
                </a:solidFill>
              </a:defRPr>
            </a:lvl5pPr>
            <a:lvl6pPr indent="-317500" lvl="5" marL="2743200" rtl="0">
              <a:lnSpc>
                <a:spcPct val="115000"/>
              </a:lnSpc>
              <a:spcBef>
                <a:spcPts val="1600"/>
              </a:spcBef>
              <a:spcAft>
                <a:spcPts val="0"/>
              </a:spcAft>
              <a:buClr>
                <a:schemeClr val="lt2"/>
              </a:buClr>
              <a:buSzPts val="1400"/>
              <a:buChar char="■"/>
              <a:defRPr>
                <a:solidFill>
                  <a:schemeClr val="lt2"/>
                </a:solidFill>
              </a:defRPr>
            </a:lvl6pPr>
            <a:lvl7pPr indent="-317500" lvl="6" marL="3200400" rtl="0">
              <a:lnSpc>
                <a:spcPct val="115000"/>
              </a:lnSpc>
              <a:spcBef>
                <a:spcPts val="1600"/>
              </a:spcBef>
              <a:spcAft>
                <a:spcPts val="0"/>
              </a:spcAft>
              <a:buClr>
                <a:schemeClr val="lt2"/>
              </a:buClr>
              <a:buSzPts val="1400"/>
              <a:buChar char="●"/>
              <a:defRPr>
                <a:solidFill>
                  <a:schemeClr val="lt2"/>
                </a:solidFill>
              </a:defRPr>
            </a:lvl7pPr>
            <a:lvl8pPr indent="-317500" lvl="7" marL="3657600" rtl="0">
              <a:lnSpc>
                <a:spcPct val="115000"/>
              </a:lnSpc>
              <a:spcBef>
                <a:spcPts val="1600"/>
              </a:spcBef>
              <a:spcAft>
                <a:spcPts val="0"/>
              </a:spcAft>
              <a:buClr>
                <a:schemeClr val="lt2"/>
              </a:buClr>
              <a:buSzPts val="1400"/>
              <a:buChar char="○"/>
              <a:defRPr>
                <a:solidFill>
                  <a:schemeClr val="lt2"/>
                </a:solidFill>
              </a:defRPr>
            </a:lvl8pPr>
            <a:lvl9pPr indent="-317500" lvl="8" marL="4114800" rtl="0">
              <a:lnSpc>
                <a:spcPct val="115000"/>
              </a:lnSpc>
              <a:spcBef>
                <a:spcPts val="1600"/>
              </a:spcBef>
              <a:spcAft>
                <a:spcPts val="1600"/>
              </a:spcAft>
              <a:buClr>
                <a:schemeClr val="lt2"/>
              </a:buClr>
              <a:buSzPts val="1400"/>
              <a:buChar char="■"/>
              <a:defRPr>
                <a:solidFill>
                  <a:schemeClr val="lt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defRPr>
            </a:lvl1pPr>
            <a:lvl2pPr lvl="1" rtl="0" algn="r">
              <a:buNone/>
              <a:defRPr sz="1000">
                <a:solidFill>
                  <a:schemeClr val="lt2"/>
                </a:solidFill>
              </a:defRPr>
            </a:lvl2pPr>
            <a:lvl3pPr lvl="2" rtl="0" algn="r">
              <a:buNone/>
              <a:defRPr sz="1000">
                <a:solidFill>
                  <a:schemeClr val="lt2"/>
                </a:solidFill>
              </a:defRPr>
            </a:lvl3pPr>
            <a:lvl4pPr lvl="3" rtl="0" algn="r">
              <a:buNone/>
              <a:defRPr sz="1000">
                <a:solidFill>
                  <a:schemeClr val="lt2"/>
                </a:solidFill>
              </a:defRPr>
            </a:lvl4pPr>
            <a:lvl5pPr lvl="4" rtl="0" algn="r">
              <a:buNone/>
              <a:defRPr sz="1000">
                <a:solidFill>
                  <a:schemeClr val="lt2"/>
                </a:solidFill>
              </a:defRPr>
            </a:lvl5pPr>
            <a:lvl6pPr lvl="5" rtl="0" algn="r">
              <a:buNone/>
              <a:defRPr sz="1000">
                <a:solidFill>
                  <a:schemeClr val="lt2"/>
                </a:solidFill>
              </a:defRPr>
            </a:lvl6pPr>
            <a:lvl7pPr lvl="6" rtl="0" algn="r">
              <a:buNone/>
              <a:defRPr sz="1000">
                <a:solidFill>
                  <a:schemeClr val="lt2"/>
                </a:solidFill>
              </a:defRPr>
            </a:lvl7pPr>
            <a:lvl8pPr lvl="7" rtl="0" algn="r">
              <a:buNone/>
              <a:defRPr sz="1000">
                <a:solidFill>
                  <a:schemeClr val="lt2"/>
                </a:solidFill>
              </a:defRPr>
            </a:lvl8pPr>
            <a:lvl9pPr lvl="8" rtl="0"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cs50.harvard.edu/" TargetMode="External"/><Relationship Id="rId4" Type="http://schemas.openxmlformats.org/officeDocument/2006/relationships/hyperlink" Target="mailto:heads@cs50.harvard.edu" TargetMode="External"/><Relationship Id="rId5" Type="http://schemas.openxmlformats.org/officeDocument/2006/relationships/hyperlink" Target="https://live.cs50.io/scree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 Id="rId3" Type="http://schemas.openxmlformats.org/officeDocument/2006/relationships/image" Target="../media/image2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 Id="rId3" Type="http://schemas.openxmlformats.org/officeDocument/2006/relationships/image" Target="../media/image18.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 Id="rId3" Type="http://schemas.openxmlformats.org/officeDocument/2006/relationships/image" Target="../media/image1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 Id="rId3" Type="http://schemas.openxmlformats.org/officeDocument/2006/relationships/image" Target="../media/image1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 Id="rId3" Type="http://schemas.openxmlformats.org/officeDocument/2006/relationships/image" Target="../media/image1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 Id="rId3" Type="http://schemas.openxmlformats.org/officeDocument/2006/relationships/image" Target="../media/image19.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4.xml"/><Relationship Id="rId3" Type="http://schemas.openxmlformats.org/officeDocument/2006/relationships/image" Target="../media/image14.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4.xml"/><Relationship Id="rId3" Type="http://schemas.openxmlformats.org/officeDocument/2006/relationships/image" Target="../media/image23.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sandbox.cs50.io/"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1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 Id="rId3" Type="http://schemas.openxmlformats.org/officeDocument/2006/relationships/image" Target="../media/image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 Id="rId3" Type="http://schemas.openxmlformats.org/officeDocument/2006/relationships/image" Target="../media/image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 Id="rId3" Type="http://schemas.openxmlformats.org/officeDocument/2006/relationships/image" Target="../media/image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 Id="rId3" Type="http://schemas.openxmlformats.org/officeDocument/2006/relationships/image" Target="../media/image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image" Target="../media/image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 Id="rId3"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2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2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image" Target="../media/image1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 Id="rId3"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1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 Id="rId3" Type="http://schemas.openxmlformats.org/officeDocument/2006/relationships/image" Target="../media/image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 Id="rId3"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 Id="rId3" Type="http://schemas.openxmlformats.org/officeDocument/2006/relationships/image" Target="../media/image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 Id="rId3" Type="http://schemas.openxmlformats.org/officeDocument/2006/relationships/image" Target="../media/image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1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1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1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1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1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 Id="rId3" Type="http://schemas.openxmlformats.org/officeDocument/2006/relationships/image" Target="../media/image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 Id="rId3" Type="http://schemas.openxmlformats.org/officeDocument/2006/relationships/image" Target="../media/image1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 Id="rId3" Type="http://schemas.openxmlformats.org/officeDocument/2006/relationships/image" Target="../media/image1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 Id="rId3" Type="http://schemas.openxmlformats.org/officeDocument/2006/relationships/image" Target="../media/image1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1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 Id="rId3" Type="http://schemas.openxmlformats.org/officeDocument/2006/relationships/image" Target="../media/image1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11.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1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1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1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1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 Id="rId3" Type="http://schemas.openxmlformats.org/officeDocument/2006/relationships/image" Target="../media/image1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 name="Shape 98"/>
        <p:cNvGrpSpPr/>
        <p:nvPr/>
      </p:nvGrpSpPr>
      <p:grpSpPr>
        <a:xfrm>
          <a:off x="0" y="0"/>
          <a:ext cx="0" cy="0"/>
          <a:chOff x="0" y="0"/>
          <a:chExt cx="0" cy="0"/>
        </a:xfrm>
      </p:grpSpPr>
      <p:sp>
        <p:nvSpPr>
          <p:cNvPr id="99" name="Google Shape;9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Hi! This is CS50.</a:t>
            </a:r>
            <a:endParaRPr/>
          </a:p>
        </p:txBody>
      </p:sp>
      <p:sp>
        <p:nvSpPr>
          <p:cNvPr id="100" name="Google Shape;100;p25"/>
          <p:cNvSpPr txBox="1"/>
          <p:nvPr>
            <p:ph idx="1" type="body"/>
          </p:nvPr>
        </p:nvSpPr>
        <p:spPr>
          <a:xfrm>
            <a:off x="311700" y="1152475"/>
            <a:ext cx="8802600" cy="34164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Clr>
                <a:srgbClr val="FFFFFF"/>
              </a:buClr>
              <a:buSzPts val="1500"/>
              <a:buChar char="●"/>
            </a:pPr>
            <a:r>
              <a:rPr lang="en" sz="1500">
                <a:solidFill>
                  <a:srgbClr val="FFFFFF"/>
                </a:solidFill>
              </a:rPr>
              <a:t>If just added, see </a:t>
            </a:r>
            <a:r>
              <a:rPr lang="en" sz="1500" u="sng">
                <a:solidFill>
                  <a:schemeClr val="hlink"/>
                </a:solidFill>
                <a:hlinkClick r:id="rId3"/>
              </a:rPr>
              <a:t>cs50.harvard.edu</a:t>
            </a:r>
            <a:r>
              <a:rPr lang="en" sz="1500">
                <a:solidFill>
                  <a:srgbClr val="FFFFFF"/>
                </a:solidFill>
              </a:rPr>
              <a:t> for website. Email </a:t>
            </a:r>
            <a:r>
              <a:rPr lang="en" sz="1500" u="sng">
                <a:solidFill>
                  <a:schemeClr val="hlink"/>
                </a:solidFill>
                <a:hlinkClick r:id="rId4"/>
              </a:rPr>
              <a:t>heads@cs50.harvard.edu</a:t>
            </a:r>
            <a:r>
              <a:rPr lang="en" sz="1500">
                <a:solidFill>
                  <a:srgbClr val="FFFFFF"/>
                </a:solidFill>
              </a:rPr>
              <a:t> with questions.</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Today's lecture is 3pm–5pm. We'll take a short break (with cookies) partway through.</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See website after lecture for </a:t>
            </a:r>
            <a:r>
              <a:rPr lang="en" sz="1500">
                <a:solidFill>
                  <a:srgbClr val="FFFF00"/>
                </a:solidFill>
              </a:rPr>
              <a:t>Quiz 1</a:t>
            </a:r>
            <a:r>
              <a:rPr lang="en" sz="1500">
                <a:solidFill>
                  <a:srgbClr val="FFFFFF"/>
                </a:solidFill>
              </a:rPr>
              <a:t>, due tomorrow (Tue 9/10) at 9am.</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See website for </a:t>
            </a:r>
            <a:r>
              <a:rPr lang="en" sz="1500">
                <a:solidFill>
                  <a:srgbClr val="FFFF00"/>
                </a:solidFill>
              </a:rPr>
              <a:t>sectioning form</a:t>
            </a:r>
            <a:r>
              <a:rPr lang="en" sz="1500">
                <a:solidFill>
                  <a:srgbClr val="FFFFFF"/>
                </a:solidFill>
              </a:rPr>
              <a:t>, due tomorrow (Tue 9/10) at 11:59pm.</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If you have trouble seeing projector, see </a:t>
            </a:r>
            <a:r>
              <a:rPr lang="en" sz="1500" u="sng">
                <a:solidFill>
                  <a:schemeClr val="hlink"/>
                </a:solidFill>
                <a:hlinkClick r:id="rId5"/>
              </a:rPr>
              <a:t>live.cs50.io/screen</a:t>
            </a:r>
            <a:r>
              <a:rPr lang="en" sz="1500">
                <a:solidFill>
                  <a:srgbClr val="FFFFFF"/>
                </a:solidFill>
              </a:rPr>
              <a:t> for a live feed.</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See website after lecture for </a:t>
            </a:r>
            <a:r>
              <a:rPr lang="en" sz="1500">
                <a:solidFill>
                  <a:srgbClr val="FFFF00"/>
                </a:solidFill>
              </a:rPr>
              <a:t>Problem Set 1</a:t>
            </a:r>
            <a:r>
              <a:rPr lang="en" sz="1500">
                <a:solidFill>
                  <a:srgbClr val="FFFFFF"/>
                </a:solidFill>
              </a:rPr>
              <a:t>, due Sun 9/14 at 11:59pm.</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Attend </a:t>
            </a:r>
            <a:r>
              <a:rPr lang="en" sz="1500">
                <a:solidFill>
                  <a:srgbClr val="FFFF00"/>
                </a:solidFill>
              </a:rPr>
              <a:t>O</a:t>
            </a:r>
            <a:r>
              <a:rPr lang="en" sz="1500">
                <a:solidFill>
                  <a:srgbClr val="FFFF00"/>
                </a:solidFill>
              </a:rPr>
              <a:t>rientation</a:t>
            </a:r>
            <a:r>
              <a:rPr lang="en" sz="1500">
                <a:solidFill>
                  <a:srgbClr val="FFFFFF"/>
                </a:solidFill>
              </a:rPr>
              <a:t> tomorrow (Tue 9/10) or Wed 9/11, </a:t>
            </a:r>
            <a:r>
              <a:rPr lang="en" sz="1500">
                <a:solidFill>
                  <a:srgbClr val="FFFFFF"/>
                </a:solidFill>
              </a:rPr>
              <a:t>4:30pm–5:45pm, in Emerson 105.</a:t>
            </a:r>
            <a:endParaRPr sz="1500">
              <a:solidFill>
                <a:srgbClr val="FFFFFF"/>
              </a:solidFill>
            </a:endParaRPr>
          </a:p>
          <a:p>
            <a:pPr indent="-323850" lvl="0" marL="457200" rtl="0" algn="l">
              <a:spcBef>
                <a:spcPts val="0"/>
              </a:spcBef>
              <a:spcAft>
                <a:spcPts val="0"/>
              </a:spcAft>
              <a:buClr>
                <a:srgbClr val="FFFFFF"/>
              </a:buClr>
              <a:buSzPts val="1500"/>
              <a:buChar char="●"/>
            </a:pPr>
            <a:r>
              <a:rPr lang="en" sz="1500">
                <a:solidFill>
                  <a:srgbClr val="FFFFFF"/>
                </a:solidFill>
              </a:rPr>
              <a:t>Optionally attend Brian's </a:t>
            </a:r>
            <a:r>
              <a:rPr lang="en" sz="1500">
                <a:solidFill>
                  <a:srgbClr val="FFFF00"/>
                </a:solidFill>
              </a:rPr>
              <a:t>Supersection</a:t>
            </a:r>
            <a:r>
              <a:rPr lang="en" sz="1500">
                <a:solidFill>
                  <a:srgbClr val="FFFFFF"/>
                </a:solidFill>
              </a:rPr>
              <a:t> tonight at 7:30pm via Zoom, per website.</a:t>
            </a:r>
            <a:endParaRPr sz="15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48" name="Shape 148"/>
        <p:cNvGrpSpPr/>
        <p:nvPr/>
      </p:nvGrpSpPr>
      <p:grpSpPr>
        <a:xfrm>
          <a:off x="0" y="0"/>
          <a:ext cx="0" cy="0"/>
          <a:chOff x="0" y="0"/>
          <a:chExt cx="0" cy="0"/>
        </a:xfrm>
      </p:grpSpPr>
      <p:sp>
        <p:nvSpPr>
          <p:cNvPr id="149" name="Google Shape;149;p3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24"/>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get_char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get_string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2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a:t>
            </a:r>
            <a:endParaRPr>
              <a:solidFill>
                <a:srgbClr val="FFFFFF"/>
              </a:solidFill>
              <a:latin typeface="Consolas"/>
              <a:ea typeface="Consolas"/>
              <a:cs typeface="Consolas"/>
              <a:sym typeface="Consola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26"/>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  </a:t>
            </a:r>
            <a:r>
              <a:rPr lang="en">
                <a:solidFill>
                  <a:srgbClr val="666666"/>
                </a:solidFill>
                <a:latin typeface="Consolas"/>
                <a:ea typeface="Consolas"/>
                <a:cs typeface="Consolas"/>
                <a:sym typeface="Consolas"/>
              </a:rPr>
              <a:t>char</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  </a:t>
            </a:r>
            <a:r>
              <a:rPr lang="en">
                <a:solidFill>
                  <a:srgbClr val="666666"/>
                </a:solidFill>
                <a:latin typeface="Consolas"/>
                <a:ea typeface="Consolas"/>
                <a:cs typeface="Consolas"/>
                <a:sym typeface="Consolas"/>
              </a:rPr>
              <a:t>float, double</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  </a:t>
            </a:r>
            <a:r>
              <a:rPr lang="en">
                <a:solidFill>
                  <a:srgbClr val="666666"/>
                </a:solidFill>
                <a:latin typeface="Consolas"/>
                <a:ea typeface="Consolas"/>
                <a:cs typeface="Consolas"/>
                <a:sym typeface="Consolas"/>
              </a:rPr>
              <a:t>int</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%li </a:t>
            </a:r>
            <a:r>
              <a:rPr lang="en">
                <a:solidFill>
                  <a:srgbClr val="666666"/>
                </a:solidFill>
                <a:latin typeface="Consolas"/>
                <a:ea typeface="Consolas"/>
                <a:cs typeface="Consolas"/>
                <a:sym typeface="Consolas"/>
              </a:rPr>
              <a:t>long</a:t>
            </a:r>
            <a:endParaRPr>
              <a:solidFill>
                <a:srgbClr val="666666"/>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%s  </a:t>
            </a:r>
            <a:r>
              <a:rPr lang="en">
                <a:solidFill>
                  <a:srgbClr val="666666"/>
                </a:solidFill>
                <a:latin typeface="Consolas"/>
                <a:ea typeface="Consolas"/>
                <a:cs typeface="Consolas"/>
                <a:sym typeface="Consolas"/>
              </a:rPr>
              <a:t>string</a:t>
            </a:r>
            <a:endParaRPr>
              <a:solidFill>
                <a:srgbClr val="666666"/>
              </a:solidFill>
              <a:latin typeface="Consolas"/>
              <a:ea typeface="Consolas"/>
              <a:cs typeface="Consolas"/>
              <a:sym typeface="Consola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7"/>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28"/>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  </a:t>
            </a:r>
            <a:r>
              <a:rPr lang="en">
                <a:solidFill>
                  <a:srgbClr val="666666"/>
                </a:solidFill>
                <a:latin typeface="Consolas"/>
                <a:ea typeface="Consolas"/>
                <a:cs typeface="Consolas"/>
                <a:sym typeface="Consolas"/>
              </a:rPr>
              <a:t>addition</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  </a:t>
            </a:r>
            <a:r>
              <a:rPr lang="en">
                <a:solidFill>
                  <a:srgbClr val="666666"/>
                </a:solidFill>
                <a:latin typeface="Consolas"/>
                <a:ea typeface="Consolas"/>
                <a:cs typeface="Consolas"/>
                <a:sym typeface="Consolas"/>
              </a:rPr>
              <a:t>subtraction</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  </a:t>
            </a:r>
            <a:r>
              <a:rPr lang="en">
                <a:solidFill>
                  <a:srgbClr val="666666"/>
                </a:solidFill>
                <a:latin typeface="Consolas"/>
                <a:ea typeface="Consolas"/>
                <a:cs typeface="Consolas"/>
                <a:sym typeface="Consolas"/>
              </a:rPr>
              <a:t>multiplication</a:t>
            </a:r>
            <a:endParaRPr>
              <a:solidFill>
                <a:srgbClr val="666666"/>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  </a:t>
            </a:r>
            <a:r>
              <a:rPr lang="en">
                <a:solidFill>
                  <a:srgbClr val="666666"/>
                </a:solidFill>
                <a:latin typeface="Consolas"/>
                <a:ea typeface="Consolas"/>
                <a:cs typeface="Consolas"/>
                <a:sym typeface="Consolas"/>
              </a:rPr>
              <a:t>division</a:t>
            </a:r>
            <a:endParaRPr>
              <a:solidFill>
                <a:srgbClr val="666666"/>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  </a:t>
            </a:r>
            <a:r>
              <a:rPr lang="en">
                <a:solidFill>
                  <a:srgbClr val="666666"/>
                </a:solidFill>
                <a:latin typeface="Consolas"/>
                <a:ea typeface="Consolas"/>
                <a:cs typeface="Consolas"/>
                <a:sym typeface="Consolas"/>
              </a:rPr>
              <a:t>remainder</a:t>
            </a:r>
            <a:endParaRPr>
              <a:solidFill>
                <a:srgbClr val="666666"/>
              </a:solidFill>
              <a:latin typeface="Consolas"/>
              <a:ea typeface="Consolas"/>
              <a:cs typeface="Consolas"/>
              <a:sym typeface="Consolas"/>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2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manual pages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9" name="Shape 839"/>
        <p:cNvGrpSpPr/>
        <p:nvPr/>
      </p:nvGrpSpPr>
      <p:grpSpPr>
        <a:xfrm>
          <a:off x="0" y="0"/>
          <a:ext cx="0" cy="0"/>
          <a:chOff x="0" y="0"/>
          <a:chExt cx="0" cy="0"/>
        </a:xfrm>
      </p:grpSpPr>
      <p:pic>
        <p:nvPicPr>
          <p:cNvPr id="840" name="Google Shape;840;p130"/>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4" name="Shape 844"/>
        <p:cNvGrpSpPr/>
        <p:nvPr/>
      </p:nvGrpSpPr>
      <p:grpSpPr>
        <a:xfrm>
          <a:off x="0" y="0"/>
          <a:ext cx="0" cy="0"/>
          <a:chOff x="0" y="0"/>
          <a:chExt cx="0" cy="0"/>
        </a:xfrm>
      </p:grpSpPr>
      <p:pic>
        <p:nvPicPr>
          <p:cNvPr id="845" name="Google Shape;845;p131"/>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pic>
        <p:nvPicPr>
          <p:cNvPr id="850" name="Google Shape;850;p132"/>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pic>
        <p:nvPicPr>
          <p:cNvPr id="855" name="Google Shape;855;p133"/>
          <p:cNvPicPr preferRelativeResize="0"/>
          <p:nvPr/>
        </p:nvPicPr>
        <p:blipFill>
          <a:blip r:embed="rId3">
            <a:alphaModFix/>
          </a:blip>
          <a:stretch>
            <a:fillRect/>
          </a:stretch>
        </p:blipFill>
        <p:spPr>
          <a:xfrm>
            <a:off x="0" y="0"/>
            <a:ext cx="9143978"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54" name="Shape 154"/>
        <p:cNvGrpSpPr/>
        <p:nvPr/>
      </p:nvGrpSpPr>
      <p:grpSpPr>
        <a:xfrm>
          <a:off x="0" y="0"/>
          <a:ext cx="0" cy="0"/>
          <a:chOff x="0" y="0"/>
          <a:chExt cx="0" cy="0"/>
        </a:xfrm>
      </p:grpSpPr>
      <p:sp>
        <p:nvSpPr>
          <p:cNvPr id="155" name="Google Shape;155;p3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35"/>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int main(void)</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158" name="Google Shape;158;p35"/>
          <p:cNvPicPr preferRelativeResize="0"/>
          <p:nvPr/>
        </p:nvPicPr>
        <p:blipFill>
          <a:blip r:embed="rId3">
            <a:alphaModFix/>
          </a:blip>
          <a:stretch>
            <a:fillRect/>
          </a:stretch>
        </p:blipFill>
        <p:spPr>
          <a:xfrm>
            <a:off x="742950" y="2047875"/>
            <a:ext cx="2171700" cy="104775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pic>
        <p:nvPicPr>
          <p:cNvPr id="860" name="Google Shape;860;p134"/>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135"/>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pic>
        <p:nvPicPr>
          <p:cNvPr id="870" name="Google Shape;870;p136"/>
          <p:cNvPicPr preferRelativeResize="0"/>
          <p:nvPr/>
        </p:nvPicPr>
        <p:blipFill>
          <a:blip r:embed="rId3">
            <a:alphaModFix/>
          </a:blip>
          <a:stretch>
            <a:fillRect/>
          </a:stretch>
        </p:blipFill>
        <p:spPr>
          <a:xfrm>
            <a:off x="0" y="0"/>
            <a:ext cx="9143990" cy="51435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137"/>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CS50 Lab</a:t>
            </a:r>
            <a:endParaRPr/>
          </a:p>
        </p:txBody>
      </p:sp>
      <p:sp>
        <p:nvSpPr>
          <p:cNvPr id="876" name="Google Shape;876;p137"/>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lab.cs50.io</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0" name="Shape 880"/>
        <p:cNvGrpSpPr/>
        <p:nvPr/>
      </p:nvGrpSpPr>
      <p:grpSpPr>
        <a:xfrm>
          <a:off x="0" y="0"/>
          <a:ext cx="0" cy="0"/>
          <a:chOff x="0" y="0"/>
          <a:chExt cx="0" cy="0"/>
        </a:xfrm>
      </p:grpSpPr>
      <p:pic>
        <p:nvPicPr>
          <p:cNvPr id="881" name="Google Shape;881;p138"/>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39"/>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floating-point imprecision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4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integer overflow</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41"/>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123</a:t>
            </a:r>
            <a:endParaRPr sz="9600">
              <a:solidFill>
                <a:srgbClr val="FFFFFF"/>
              </a:solidFil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14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124</a:t>
            </a:r>
            <a:endParaRPr sz="9600">
              <a:solidFill>
                <a:srgbClr val="FFFFFF"/>
              </a:solidFil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4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125</a:t>
            </a:r>
            <a:endParaRPr sz="960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62" name="Shape 162"/>
        <p:cNvGrpSpPr/>
        <p:nvPr/>
      </p:nvGrpSpPr>
      <p:grpSpPr>
        <a:xfrm>
          <a:off x="0" y="0"/>
          <a:ext cx="0" cy="0"/>
          <a:chOff x="0" y="0"/>
          <a:chExt cx="0" cy="0"/>
        </a:xfrm>
      </p:grpSpPr>
      <p:sp>
        <p:nvSpPr>
          <p:cNvPr id="163" name="Google Shape;163;p3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3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36"/>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66" name="Google Shape;166;p36"/>
          <p:cNvPicPr preferRelativeResize="0"/>
          <p:nvPr/>
        </p:nvPicPr>
        <p:blipFill>
          <a:blip r:embed="rId3">
            <a:alphaModFix/>
          </a:blip>
          <a:stretch>
            <a:fillRect/>
          </a:stretch>
        </p:blipFill>
        <p:spPr>
          <a:xfrm>
            <a:off x="742950" y="2047875"/>
            <a:ext cx="2171700" cy="104775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126</a:t>
            </a:r>
            <a:endParaRPr sz="9600">
              <a:solidFill>
                <a:srgbClr val="FFFFFF"/>
              </a:solidFil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14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127</a:t>
            </a:r>
            <a:endParaRPr sz="9600">
              <a:solidFill>
                <a:srgbClr val="FFFFFF"/>
              </a:solidFill>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sp>
        <p:nvSpPr>
          <p:cNvPr id="921" name="Google Shape;921;p14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128</a:t>
            </a:r>
            <a:endParaRPr sz="9600">
              <a:solidFill>
                <a:srgbClr val="FFFFFF"/>
              </a:solidFill>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4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129</a:t>
            </a:r>
            <a:endParaRPr sz="9600">
              <a:solidFill>
                <a:srgbClr val="FFFFFF"/>
              </a:solidFil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14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120</a:t>
            </a:r>
            <a:endParaRPr sz="9600">
              <a:solidFill>
                <a:srgbClr val="FFFFFF"/>
              </a:solidFill>
            </a:endParaRPr>
          </a:p>
        </p:txBody>
      </p:sp>
      <p:sp>
        <p:nvSpPr>
          <p:cNvPr id="932" name="Google Shape;932;p148"/>
          <p:cNvSpPr txBox="1"/>
          <p:nvPr/>
        </p:nvSpPr>
        <p:spPr>
          <a:xfrm>
            <a:off x="4072851"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14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130</a:t>
            </a:r>
            <a:endParaRPr sz="9600">
              <a:solidFill>
                <a:srgbClr val="FFFFFF"/>
              </a:solidFil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50"/>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999</a:t>
            </a:r>
            <a:endParaRPr sz="9600">
              <a:solidFill>
                <a:srgbClr val="FFFFFF"/>
              </a:solidFil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51"/>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990</a:t>
            </a:r>
            <a:endParaRPr sz="9600">
              <a:solidFill>
                <a:srgbClr val="FFFFFF"/>
              </a:solidFill>
            </a:endParaRPr>
          </a:p>
        </p:txBody>
      </p:sp>
      <p:sp>
        <p:nvSpPr>
          <p:cNvPr id="948" name="Google Shape;948;p151"/>
          <p:cNvSpPr txBox="1"/>
          <p:nvPr/>
        </p:nvSpPr>
        <p:spPr>
          <a:xfrm>
            <a:off x="4041928"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5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900</a:t>
            </a:r>
            <a:endParaRPr sz="9600">
              <a:solidFill>
                <a:srgbClr val="FFFFFF"/>
              </a:solidFill>
            </a:endParaRPr>
          </a:p>
        </p:txBody>
      </p:sp>
      <p:sp>
        <p:nvSpPr>
          <p:cNvPr id="954" name="Google Shape;954;p152"/>
          <p:cNvSpPr txBox="1"/>
          <p:nvPr/>
        </p:nvSpPr>
        <p:spPr>
          <a:xfrm>
            <a:off x="3399191"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58" name="Shape 958"/>
        <p:cNvGrpSpPr/>
        <p:nvPr/>
      </p:nvGrpSpPr>
      <p:grpSpPr>
        <a:xfrm>
          <a:off x="0" y="0"/>
          <a:ext cx="0" cy="0"/>
          <a:chOff x="0" y="0"/>
          <a:chExt cx="0" cy="0"/>
        </a:xfrm>
      </p:grpSpPr>
      <p:sp>
        <p:nvSpPr>
          <p:cNvPr id="959" name="Google Shape;959;p15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000</a:t>
            </a:r>
            <a:endParaRPr sz="9600">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70" name="Shape 170"/>
        <p:cNvGrpSpPr/>
        <p:nvPr/>
      </p:nvGrpSpPr>
      <p:grpSpPr>
        <a:xfrm>
          <a:off x="0" y="0"/>
          <a:ext cx="0" cy="0"/>
          <a:chOff x="0" y="0"/>
          <a:chExt cx="0" cy="0"/>
        </a:xfrm>
      </p:grpSpPr>
      <p:sp>
        <p:nvSpPr>
          <p:cNvPr id="171" name="Google Shape;171;p3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3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3" name="Shape 963"/>
        <p:cNvGrpSpPr/>
        <p:nvPr/>
      </p:nvGrpSpPr>
      <p:grpSpPr>
        <a:xfrm>
          <a:off x="0" y="0"/>
          <a:ext cx="0" cy="0"/>
          <a:chOff x="0" y="0"/>
          <a:chExt cx="0" cy="0"/>
        </a:xfrm>
      </p:grpSpPr>
      <p:sp>
        <p:nvSpPr>
          <p:cNvPr id="964" name="Google Shape;964;p15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001</a:t>
            </a:r>
            <a:endParaRPr sz="9600">
              <a:solidFill>
                <a:srgbClr val="FFFFFF"/>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68" name="Shape 968"/>
        <p:cNvGrpSpPr/>
        <p:nvPr/>
      </p:nvGrpSpPr>
      <p:grpSpPr>
        <a:xfrm>
          <a:off x="0" y="0"/>
          <a:ext cx="0" cy="0"/>
          <a:chOff x="0" y="0"/>
          <a:chExt cx="0" cy="0"/>
        </a:xfrm>
      </p:grpSpPr>
      <p:sp>
        <p:nvSpPr>
          <p:cNvPr id="969" name="Google Shape;969;p155"/>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010</a:t>
            </a:r>
            <a:endParaRPr sz="9600">
              <a:solidFill>
                <a:srgbClr val="FFFFFF"/>
              </a:solidFil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3" name="Shape 973"/>
        <p:cNvGrpSpPr/>
        <p:nvPr/>
      </p:nvGrpSpPr>
      <p:grpSpPr>
        <a:xfrm>
          <a:off x="0" y="0"/>
          <a:ext cx="0" cy="0"/>
          <a:chOff x="0" y="0"/>
          <a:chExt cx="0" cy="0"/>
        </a:xfrm>
      </p:grpSpPr>
      <p:sp>
        <p:nvSpPr>
          <p:cNvPr id="974" name="Google Shape;974;p156"/>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011</a:t>
            </a:r>
            <a:endParaRPr sz="9600">
              <a:solidFill>
                <a:srgbClr val="FFFFFF"/>
              </a:solidFil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78" name="Shape 978"/>
        <p:cNvGrpSpPr/>
        <p:nvPr/>
      </p:nvGrpSpPr>
      <p:grpSpPr>
        <a:xfrm>
          <a:off x="0" y="0"/>
          <a:ext cx="0" cy="0"/>
          <a:chOff x="0" y="0"/>
          <a:chExt cx="0" cy="0"/>
        </a:xfrm>
      </p:grpSpPr>
      <p:sp>
        <p:nvSpPr>
          <p:cNvPr id="979" name="Google Shape;979;p157"/>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100</a:t>
            </a:r>
            <a:endParaRPr sz="9600">
              <a:solidFill>
                <a:srgbClr val="FFFFFF"/>
              </a:solidFill>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3" name="Shape 983"/>
        <p:cNvGrpSpPr/>
        <p:nvPr/>
      </p:nvGrpSpPr>
      <p:grpSpPr>
        <a:xfrm>
          <a:off x="0" y="0"/>
          <a:ext cx="0" cy="0"/>
          <a:chOff x="0" y="0"/>
          <a:chExt cx="0" cy="0"/>
        </a:xfrm>
      </p:grpSpPr>
      <p:sp>
        <p:nvSpPr>
          <p:cNvPr id="984" name="Google Shape;984;p158"/>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101</a:t>
            </a:r>
            <a:endParaRPr sz="9600">
              <a:solidFill>
                <a:srgbClr val="FFFFFF"/>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8" name="Shape 988"/>
        <p:cNvGrpSpPr/>
        <p:nvPr/>
      </p:nvGrpSpPr>
      <p:grpSpPr>
        <a:xfrm>
          <a:off x="0" y="0"/>
          <a:ext cx="0" cy="0"/>
          <a:chOff x="0" y="0"/>
          <a:chExt cx="0" cy="0"/>
        </a:xfrm>
      </p:grpSpPr>
      <p:sp>
        <p:nvSpPr>
          <p:cNvPr id="989" name="Google Shape;989;p159"/>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110</a:t>
            </a:r>
            <a:endParaRPr sz="9600">
              <a:solidFill>
                <a:srgbClr val="FFFFFF"/>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0"/>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111</a:t>
            </a:r>
            <a:endParaRPr sz="9600">
              <a:solidFill>
                <a:srgbClr val="FFFFFF"/>
              </a:solidFill>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61"/>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110</a:t>
            </a:r>
            <a:endParaRPr sz="9600">
              <a:solidFill>
                <a:srgbClr val="FFFFFF"/>
              </a:solidFill>
            </a:endParaRPr>
          </a:p>
        </p:txBody>
      </p:sp>
      <p:sp>
        <p:nvSpPr>
          <p:cNvPr id="1000" name="Google Shape;1000;p161"/>
          <p:cNvSpPr txBox="1"/>
          <p:nvPr/>
        </p:nvSpPr>
        <p:spPr>
          <a:xfrm>
            <a:off x="4097241"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100</a:t>
            </a:r>
            <a:endParaRPr sz="9600">
              <a:solidFill>
                <a:srgbClr val="FFFFFF"/>
              </a:solidFill>
            </a:endParaRPr>
          </a:p>
        </p:txBody>
      </p:sp>
      <p:sp>
        <p:nvSpPr>
          <p:cNvPr id="1006" name="Google Shape;1006;p162"/>
          <p:cNvSpPr txBox="1"/>
          <p:nvPr/>
        </p:nvSpPr>
        <p:spPr>
          <a:xfrm>
            <a:off x="3427231"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63"/>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000</a:t>
            </a:r>
            <a:endParaRPr sz="9600">
              <a:solidFill>
                <a:srgbClr val="FFFFFF"/>
              </a:solidFill>
            </a:endParaRPr>
          </a:p>
        </p:txBody>
      </p:sp>
      <p:sp>
        <p:nvSpPr>
          <p:cNvPr id="1012" name="Google Shape;1012;p163"/>
          <p:cNvSpPr txBox="1"/>
          <p:nvPr/>
        </p:nvSpPr>
        <p:spPr>
          <a:xfrm>
            <a:off x="2743264" y="1061700"/>
            <a:ext cx="949500" cy="71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rPr>
              <a:t>1   </a:t>
            </a:r>
            <a:endParaRPr sz="360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76" name="Shape 176"/>
        <p:cNvGrpSpPr/>
        <p:nvPr/>
      </p:nvGrpSpPr>
      <p:grpSpPr>
        <a:xfrm>
          <a:off x="0" y="0"/>
          <a:ext cx="0" cy="0"/>
          <a:chOff x="0" y="0"/>
          <a:chExt cx="0" cy="0"/>
        </a:xfrm>
      </p:grpSpPr>
      <p:sp>
        <p:nvSpPr>
          <p:cNvPr id="177" name="Google Shape;177;p3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38"/>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180" name="Google Shape;180;p38"/>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printf("hello, world");</a:t>
            </a:r>
            <a:endParaRPr sz="1800">
              <a:latin typeface="Consolas"/>
              <a:ea typeface="Consolas"/>
              <a:cs typeface="Consolas"/>
              <a:sym typeface="Consolas"/>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6" name="Shape 1016"/>
        <p:cNvGrpSpPr/>
        <p:nvPr/>
      </p:nvGrpSpPr>
      <p:grpSpPr>
        <a:xfrm>
          <a:off x="0" y="0"/>
          <a:ext cx="0" cy="0"/>
          <a:chOff x="0" y="0"/>
          <a:chExt cx="0" cy="0"/>
        </a:xfrm>
      </p:grpSpPr>
      <p:sp>
        <p:nvSpPr>
          <p:cNvPr id="1017" name="Google Shape;1017;p164"/>
          <p:cNvSpPr txBox="1"/>
          <p:nvPr/>
        </p:nvSpPr>
        <p:spPr>
          <a:xfrm>
            <a:off x="2410950" y="1780500"/>
            <a:ext cx="4322100" cy="158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FFFFFF"/>
                </a:solidFill>
              </a:rPr>
              <a:t>000</a:t>
            </a:r>
            <a:endParaRPr sz="9600">
              <a:solidFill>
                <a:srgbClr val="FFFFFF"/>
              </a:solidFil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6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integer overflow</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166"/>
          <p:cNvSpPr txBox="1"/>
          <p:nvPr/>
        </p:nvSpPr>
        <p:spPr>
          <a:xfrm>
            <a:off x="2689500" y="1780500"/>
            <a:ext cx="4322100" cy="15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FFFFFF"/>
                </a:solidFill>
              </a:rPr>
              <a:t>1999</a:t>
            </a:r>
            <a:endParaRPr sz="9600">
              <a:solidFill>
                <a:srgbClr val="FFFFFF"/>
              </a:solidFill>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67"/>
          <p:cNvSpPr txBox="1"/>
          <p:nvPr/>
        </p:nvSpPr>
        <p:spPr>
          <a:xfrm>
            <a:off x="2689500" y="1780500"/>
            <a:ext cx="4322100" cy="15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434343"/>
                </a:solidFill>
              </a:rPr>
              <a:t>19</a:t>
            </a:r>
            <a:r>
              <a:rPr lang="en" sz="9600">
                <a:solidFill>
                  <a:srgbClr val="FFFFFF"/>
                </a:solidFill>
              </a:rPr>
              <a:t>99</a:t>
            </a:r>
            <a:endParaRPr sz="9600">
              <a:solidFill>
                <a:srgbClr val="FFFFFF"/>
              </a:solidFil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168"/>
          <p:cNvPicPr preferRelativeResize="0"/>
          <p:nvPr/>
        </p:nvPicPr>
        <p:blipFill>
          <a:blip r:embed="rId3">
            <a:alphaModFix/>
          </a:blip>
          <a:stretch>
            <a:fillRect/>
          </a:stretch>
        </p:blipFill>
        <p:spPr>
          <a:xfrm>
            <a:off x="485775" y="0"/>
            <a:ext cx="8172444" cy="514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69"/>
          <p:cNvSpPr txBox="1"/>
          <p:nvPr/>
        </p:nvSpPr>
        <p:spPr>
          <a:xfrm>
            <a:off x="2689500" y="1780500"/>
            <a:ext cx="4322100" cy="158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600">
                <a:solidFill>
                  <a:srgbClr val="434343"/>
                </a:solidFill>
              </a:rPr>
              <a:t>19</a:t>
            </a:r>
            <a:r>
              <a:rPr lang="en" sz="9600">
                <a:solidFill>
                  <a:srgbClr val="FFFFFF"/>
                </a:solidFill>
              </a:rPr>
              <a:t>00</a:t>
            </a:r>
            <a:endParaRPr sz="9600">
              <a:solidFill>
                <a:srgbClr val="FFFFFF"/>
              </a:solidFill>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7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CS50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84" name="Shape 184"/>
        <p:cNvGrpSpPr/>
        <p:nvPr/>
      </p:nvGrpSpPr>
      <p:grpSpPr>
        <a:xfrm>
          <a:off x="0" y="0"/>
          <a:ext cx="0" cy="0"/>
          <a:chOff x="0" y="0"/>
          <a:chExt cx="0" cy="0"/>
        </a:xfrm>
      </p:grpSpPr>
      <p:sp>
        <p:nvSpPr>
          <p:cNvPr id="185" name="Google Shape;185;p3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7" name="Google Shape;187;p39"/>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188" name="Google Shape;188;p39"/>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a:t>
            </a:r>
            <a:r>
              <a:rPr lang="en" sz="1800">
                <a:latin typeface="Consolas"/>
                <a:ea typeface="Consolas"/>
                <a:cs typeface="Consolas"/>
                <a:sym typeface="Consolas"/>
              </a:rPr>
              <a:t>f</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"hello, world"</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92" name="Shape 192"/>
        <p:cNvGrpSpPr/>
        <p:nvPr/>
      </p:nvGrpSpPr>
      <p:grpSpPr>
        <a:xfrm>
          <a:off x="0" y="0"/>
          <a:ext cx="0" cy="0"/>
          <a:chOff x="0" y="0"/>
          <a:chExt cx="0" cy="0"/>
        </a:xfrm>
      </p:grpSpPr>
      <p:sp>
        <p:nvSpPr>
          <p:cNvPr id="193" name="Google Shape;193;p4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4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40"/>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196" name="Google Shape;196;p40"/>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"hello, world"</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00" name="Shape 200"/>
        <p:cNvGrpSpPr/>
        <p:nvPr/>
      </p:nvGrpSpPr>
      <p:grpSpPr>
        <a:xfrm>
          <a:off x="0" y="0"/>
          <a:ext cx="0" cy="0"/>
          <a:chOff x="0" y="0"/>
          <a:chExt cx="0" cy="0"/>
        </a:xfrm>
      </p:grpSpPr>
      <p:sp>
        <p:nvSpPr>
          <p:cNvPr id="201" name="Google Shape;201;p4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41"/>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204" name="Google Shape;204;p41"/>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hello, world</a:t>
            </a:r>
            <a:r>
              <a:rPr lang="en" sz="1800">
                <a:latin typeface="Consolas"/>
                <a:ea typeface="Consolas"/>
                <a:cs typeface="Consolas"/>
                <a:sym typeface="Consolas"/>
              </a:rPr>
              <a:t>"</a:t>
            </a:r>
            <a:r>
              <a:rPr lang="en" sz="1800">
                <a:solidFill>
                  <a:srgbClr val="FFFFFF"/>
                </a:solidFill>
                <a:latin typeface="Consolas"/>
                <a:ea typeface="Consolas"/>
                <a:cs typeface="Consolas"/>
                <a:sym typeface="Consolas"/>
              </a:rPr>
              <a:t>)</a:t>
            </a:r>
            <a:r>
              <a:rPr lang="en" sz="1800">
                <a:latin typeface="Consolas"/>
                <a:ea typeface="Consolas"/>
                <a:cs typeface="Consolas"/>
                <a:sym typeface="Consolas"/>
              </a:rPr>
              <a:t>;</a:t>
            </a:r>
            <a:endParaRPr sz="1800">
              <a:latin typeface="Consolas"/>
              <a:ea typeface="Consolas"/>
              <a:cs typeface="Consolas"/>
              <a:sym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08" name="Shape 208"/>
        <p:cNvGrpSpPr/>
        <p:nvPr/>
      </p:nvGrpSpPr>
      <p:grpSpPr>
        <a:xfrm>
          <a:off x="0" y="0"/>
          <a:ext cx="0" cy="0"/>
          <a:chOff x="0" y="0"/>
          <a:chExt cx="0" cy="0"/>
        </a:xfrm>
      </p:grpSpPr>
      <p:sp>
        <p:nvSpPr>
          <p:cNvPr id="209" name="Google Shape;209;p4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1" name="Google Shape;211;p42"/>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212" name="Google Shape;212;p42"/>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a:t>
            </a:r>
            <a:r>
              <a:rPr lang="en" sz="1800">
                <a:latin typeface="Consolas"/>
                <a:ea typeface="Consolas"/>
                <a:cs typeface="Consolas"/>
                <a:sym typeface="Consolas"/>
              </a:rPr>
              <a:t>;</a:t>
            </a:r>
            <a:endParaRPr sz="1800">
              <a:latin typeface="Consolas"/>
              <a:ea typeface="Consolas"/>
              <a:cs typeface="Consolas"/>
              <a:sym typeface="Consola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16" name="Shape 216"/>
        <p:cNvGrpSpPr/>
        <p:nvPr/>
      </p:nvGrpSpPr>
      <p:grpSpPr>
        <a:xfrm>
          <a:off x="0" y="0"/>
          <a:ext cx="0" cy="0"/>
          <a:chOff x="0" y="0"/>
          <a:chExt cx="0" cy="0"/>
        </a:xfrm>
      </p:grpSpPr>
      <p:sp>
        <p:nvSpPr>
          <p:cNvPr id="217" name="Google Shape;217;p4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4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43"/>
          <p:cNvPicPr preferRelativeResize="0"/>
          <p:nvPr/>
        </p:nvPicPr>
        <p:blipFill>
          <a:blip r:embed="rId3">
            <a:alphaModFix/>
          </a:blip>
          <a:stretch>
            <a:fillRect/>
          </a:stretch>
        </p:blipFill>
        <p:spPr>
          <a:xfrm>
            <a:off x="767562" y="2118713"/>
            <a:ext cx="2122475" cy="905775"/>
          </a:xfrm>
          <a:prstGeom prst="rect">
            <a:avLst/>
          </a:prstGeom>
          <a:noFill/>
          <a:ln>
            <a:noFill/>
          </a:ln>
        </p:spPr>
      </p:pic>
      <p:sp>
        <p:nvSpPr>
          <p:cNvPr id="220" name="Google Shape;220;p43"/>
          <p:cNvSpPr txBox="1"/>
          <p:nvPr/>
        </p:nvSpPr>
        <p:spPr>
          <a:xfrm>
            <a:off x="4724100" y="1959300"/>
            <a:ext cx="33534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printf("hello, world");</a:t>
            </a:r>
            <a:endParaRPr sz="1800">
              <a:solidFill>
                <a:srgbClr val="FFFFFF"/>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This is CS50</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24" name="Shape 224"/>
        <p:cNvGrpSpPr/>
        <p:nvPr/>
      </p:nvGrpSpPr>
      <p:grpSpPr>
        <a:xfrm>
          <a:off x="0" y="0"/>
          <a:ext cx="0" cy="0"/>
          <a:chOff x="0" y="0"/>
          <a:chExt cx="0" cy="0"/>
        </a:xfrm>
      </p:grpSpPr>
      <p:sp>
        <p:nvSpPr>
          <p:cNvPr id="225" name="Google Shape;225;p4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30" name="Shape 230"/>
        <p:cNvGrpSpPr/>
        <p:nvPr/>
      </p:nvGrpSpPr>
      <p:grpSpPr>
        <a:xfrm>
          <a:off x="0" y="0"/>
          <a:ext cx="0" cy="0"/>
          <a:chOff x="0" y="0"/>
          <a:chExt cx="0" cy="0"/>
        </a:xfrm>
      </p:grpSpPr>
      <p:sp>
        <p:nvSpPr>
          <p:cNvPr id="231" name="Google Shape;231;p4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5"/>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#include &lt;stdio.h&gt;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int main(void)</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a:t>
            </a:r>
            <a:r>
              <a:rPr lang="en" sz="1800">
                <a:latin typeface="Consolas"/>
                <a:ea typeface="Consolas"/>
                <a:cs typeface="Consolas"/>
                <a:sym typeface="Consolas"/>
              </a:rPr>
              <a:t>d</a:t>
            </a: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234" name="Google Shape;234;p45"/>
          <p:cNvPicPr preferRelativeResize="0"/>
          <p:nvPr/>
        </p:nvPicPr>
        <p:blipFill>
          <a:blip r:embed="rId3">
            <a:alphaModFix/>
          </a:blip>
          <a:stretch>
            <a:fillRect/>
          </a:stretch>
        </p:blipFill>
        <p:spPr>
          <a:xfrm>
            <a:off x="768100" y="1807888"/>
            <a:ext cx="2121408" cy="152741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38" name="Shape 238"/>
        <p:cNvGrpSpPr/>
        <p:nvPr/>
      </p:nvGrpSpPr>
      <p:grpSpPr>
        <a:xfrm>
          <a:off x="0" y="0"/>
          <a:ext cx="0" cy="0"/>
          <a:chOff x="0" y="0"/>
          <a:chExt cx="0" cy="0"/>
        </a:xfrm>
      </p:grpSpPr>
      <p:sp>
        <p:nvSpPr>
          <p:cNvPr id="239" name="Google Shape;239;p4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6"/>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#include &lt;stdio.h&gt;</a:t>
            </a:r>
            <a:endParaRPr sz="1800">
              <a:latin typeface="Consolas"/>
              <a:ea typeface="Consolas"/>
              <a:cs typeface="Consolas"/>
              <a:sym typeface="Consolas"/>
            </a:endParaRPr>
          </a:p>
          <a:p>
            <a:pPr indent="0" lvl="0" marL="0" rtl="0" algn="l">
              <a:spcBef>
                <a:spcPts val="0"/>
              </a:spcBef>
              <a:spcAft>
                <a:spcPts val="0"/>
              </a:spcAft>
              <a:buNone/>
            </a:pPr>
            <a:r>
              <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242" name="Google Shape;242;p46"/>
          <p:cNvPicPr preferRelativeResize="0"/>
          <p:nvPr/>
        </p:nvPicPr>
        <p:blipFill>
          <a:blip r:embed="rId3">
            <a:alphaModFix/>
          </a:blip>
          <a:stretch>
            <a:fillRect/>
          </a:stretch>
        </p:blipFill>
        <p:spPr>
          <a:xfrm>
            <a:off x="768100" y="1807888"/>
            <a:ext cx="2121408" cy="152741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246" name="Shape 246"/>
        <p:cNvGrpSpPr/>
        <p:nvPr/>
      </p:nvGrpSpPr>
      <p:grpSpPr>
        <a:xfrm>
          <a:off x="0" y="0"/>
          <a:ext cx="0" cy="0"/>
          <a:chOff x="0" y="0"/>
          <a:chExt cx="0" cy="0"/>
        </a:xfrm>
      </p:grpSpPr>
      <p:sp>
        <p:nvSpPr>
          <p:cNvPr id="247" name="Google Shape;247;p4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7"/>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#include &lt;stdio.h&gt;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250" name="Google Shape;250;p47"/>
          <p:cNvPicPr preferRelativeResize="0"/>
          <p:nvPr/>
        </p:nvPicPr>
        <p:blipFill>
          <a:blip r:embed="rId3">
            <a:alphaModFix/>
          </a:blip>
          <a:stretch>
            <a:fillRect/>
          </a:stretch>
        </p:blipFill>
        <p:spPr>
          <a:xfrm>
            <a:off x="768100" y="1807888"/>
            <a:ext cx="2121408" cy="152741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CS50 Sandbox</a:t>
            </a:r>
            <a:endParaRPr/>
          </a:p>
        </p:txBody>
      </p:sp>
      <p:sp>
        <p:nvSpPr>
          <p:cNvPr id="256" name="Google Shape;256;p4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sandbox.cs50.io</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cd</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ls</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mkdir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rmdir</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50"/>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1"/>
          <p:cNvSpPr txBox="1"/>
          <p:nvPr/>
        </p:nvSpPr>
        <p:spPr>
          <a:xfrm>
            <a:off x="0" y="1072350"/>
            <a:ext cx="9144000" cy="299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01111111 01000101 01001100 01000110 00000010 00000001 00000001 00000000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00000010 00000000 00111110 00000000 00000001 00000000 00000000 00000000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10110000 00000101 01000000 00000000 00000000 00000000 00000000 00000000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11010000 00010011 00000000 00000000 00000000 00000000 00000000 00000000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00000000 00000000 00000000 00000000 01000000 00000000 00111000 00000000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00001001 00000000 01000000 00000000 00100100 00000000 00100001 00000000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00000110 00000000 00000000 00000000 00000101 00000000 00000000 00000000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01000000 00000000 01000000 00000000 00000000 00000000 00000000 00000000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11111000 00000001 00000000 00000000 00000000 00000000 00000000 00000000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00001000 00000000 00000000 00000000 00000000 00000000 00000000 00000000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00000011 00000000 00000000 00000000 00000100 00000000 00000000 00000000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00111000 00000010 00000000 00000000 00000000 00000000 00000000 00000000</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52"/>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2"/>
          <p:cNvSpPr txBox="1"/>
          <p:nvPr/>
        </p:nvSpPr>
        <p:spPr>
          <a:xfrm>
            <a:off x="1283157" y="2195550"/>
            <a:ext cx="19263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3600">
                <a:solidFill>
                  <a:srgbClr val="FFFFFF"/>
                </a:solidFill>
              </a:rPr>
              <a:t>input →  </a:t>
            </a:r>
            <a:endParaRPr sz="3600">
              <a:solidFill>
                <a:srgbClr val="FFFFFF"/>
              </a:solidFill>
            </a:endParaRPr>
          </a:p>
        </p:txBody>
      </p:sp>
      <p:sp>
        <p:nvSpPr>
          <p:cNvPr id="278" name="Google Shape;278;p52"/>
          <p:cNvSpPr txBox="1"/>
          <p:nvPr/>
        </p:nvSpPr>
        <p:spPr>
          <a:xfrm>
            <a:off x="5886057" y="2195550"/>
            <a:ext cx="22203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output</a:t>
            </a:r>
            <a:endParaRPr sz="3600">
              <a:solidFill>
                <a:srgbClr val="FFFFFF"/>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3"/>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7"/>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4"/>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4"/>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5"/>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5"/>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296" name="Google Shape;296;p55"/>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6"/>
          <p:cNvSpPr/>
          <p:nvPr/>
        </p:nvSpPr>
        <p:spPr>
          <a:xfrm>
            <a:off x="3209457" y="1232100"/>
            <a:ext cx="2676600" cy="26793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6"/>
          <p:cNvSpPr txBox="1"/>
          <p:nvPr/>
        </p:nvSpPr>
        <p:spPr>
          <a:xfrm>
            <a:off x="82525" y="2195550"/>
            <a:ext cx="3126900" cy="752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900">
                <a:solidFill>
                  <a:srgbClr val="FFFFFF"/>
                </a:solidFill>
              </a:rPr>
              <a:t>source code</a:t>
            </a:r>
            <a:r>
              <a:rPr lang="en" sz="3600">
                <a:solidFill>
                  <a:srgbClr val="FFFFFF"/>
                </a:solidFill>
              </a:rPr>
              <a:t> →  </a:t>
            </a:r>
            <a:endParaRPr sz="3600">
              <a:solidFill>
                <a:srgbClr val="FFFFFF"/>
              </a:solidFill>
            </a:endParaRPr>
          </a:p>
        </p:txBody>
      </p:sp>
      <p:sp>
        <p:nvSpPr>
          <p:cNvPr id="303" name="Google Shape;303;p56"/>
          <p:cNvSpPr txBox="1"/>
          <p:nvPr/>
        </p:nvSpPr>
        <p:spPr>
          <a:xfrm>
            <a:off x="5886047" y="2195550"/>
            <a:ext cx="3258000" cy="7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rPr>
              <a:t> → </a:t>
            </a:r>
            <a:r>
              <a:rPr lang="en" sz="2900">
                <a:solidFill>
                  <a:srgbClr val="FFFFFF"/>
                </a:solidFill>
              </a:rPr>
              <a:t>machine code</a:t>
            </a:r>
            <a:endParaRPr sz="2900">
              <a:solidFill>
                <a:srgbClr val="FFFFFF"/>
              </a:solidFill>
            </a:endParaRPr>
          </a:p>
        </p:txBody>
      </p:sp>
      <p:sp>
        <p:nvSpPr>
          <p:cNvPr id="304" name="Google Shape;304;p5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900"/>
              <a:t>compiler</a:t>
            </a:r>
            <a:endParaRPr sz="2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8"/>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world\n");</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./a.out</a:t>
            </a:r>
            <a:endParaRPr>
              <a:solidFill>
                <a:srgbClr val="FFFFFF"/>
              </a:solidFill>
              <a:latin typeface="Consolas"/>
              <a:ea typeface="Consolas"/>
              <a:cs typeface="Consolas"/>
              <a:sym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0"/>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28" name="Shape 328"/>
        <p:cNvGrpSpPr/>
        <p:nvPr/>
      </p:nvGrpSpPr>
      <p:grpSpPr>
        <a:xfrm>
          <a:off x="0" y="0"/>
          <a:ext cx="0" cy="0"/>
          <a:chOff x="0" y="0"/>
          <a:chExt cx="0" cy="0"/>
        </a:xfrm>
      </p:grpSpPr>
      <p:sp>
        <p:nvSpPr>
          <p:cNvPr id="329" name="Google Shape;329;p6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6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34" name="Shape 334"/>
        <p:cNvGrpSpPr/>
        <p:nvPr/>
      </p:nvGrpSpPr>
      <p:grpSpPr>
        <a:xfrm>
          <a:off x="0" y="0"/>
          <a:ext cx="0" cy="0"/>
          <a:chOff x="0" y="0"/>
          <a:chExt cx="0" cy="0"/>
        </a:xfrm>
      </p:grpSpPr>
      <p:sp>
        <p:nvSpPr>
          <p:cNvPr id="335" name="Google Shape;335;p6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2"/>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get_string("What's your name?\n");</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38" name="Google Shape;338;p62"/>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42" name="Shape 342"/>
        <p:cNvGrpSpPr/>
        <p:nvPr/>
      </p:nvGrpSpPr>
      <p:grpSpPr>
        <a:xfrm>
          <a:off x="0" y="0"/>
          <a:ext cx="0" cy="0"/>
          <a:chOff x="0" y="0"/>
          <a:chExt cx="0" cy="0"/>
        </a:xfrm>
      </p:grpSpPr>
      <p:sp>
        <p:nvSpPr>
          <p:cNvPr id="343" name="Google Shape;343;p6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3"/>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a:t>
            </a:r>
            <a:r>
              <a:rPr lang="en">
                <a:latin typeface="Consolas"/>
                <a:ea typeface="Consolas"/>
                <a:cs typeface="Consolas"/>
                <a:sym typeface="Consolas"/>
              </a:rPr>
              <a:t>"What's your name?\n"</a:t>
            </a:r>
            <a:r>
              <a:rPr lang="en">
                <a:solidFill>
                  <a:srgbClr val="FFFFFF"/>
                </a:solidFill>
                <a:latin typeface="Consolas"/>
                <a:ea typeface="Consolas"/>
                <a:cs typeface="Consolas"/>
                <a:sym typeface="Consolas"/>
              </a:rPr>
              <a:t>)</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46" name="Google Shape;346;p63"/>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8"/>
          <p:cNvSpPr txBox="1"/>
          <p:nvPr>
            <p:ph type="title"/>
          </p:nvPr>
        </p:nvSpPr>
        <p:spPr>
          <a:xfrm>
            <a:off x="311700" y="1106125"/>
            <a:ext cx="8520600" cy="1963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2/3</a:t>
            </a:r>
            <a:endParaRPr/>
          </a:p>
        </p:txBody>
      </p:sp>
      <p:sp>
        <p:nvSpPr>
          <p:cNvPr id="116" name="Google Shape;116;p28"/>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of CS50 students have never taken CS before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50" name="Shape 350"/>
        <p:cNvGrpSpPr/>
        <p:nvPr/>
      </p:nvGrpSpPr>
      <p:grpSpPr>
        <a:xfrm>
          <a:off x="0" y="0"/>
          <a:ext cx="0" cy="0"/>
          <a:chOff x="0" y="0"/>
          <a:chExt cx="0" cy="0"/>
        </a:xfrm>
      </p:grpSpPr>
      <p:sp>
        <p:nvSpPr>
          <p:cNvPr id="351" name="Google Shape;351;p6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4"/>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answer = </a:t>
            </a:r>
            <a:r>
              <a:rPr lang="en">
                <a:solidFill>
                  <a:srgbClr val="FFFFFF"/>
                </a:solidFill>
                <a:latin typeface="Consolas"/>
                <a:ea typeface="Consolas"/>
                <a:cs typeface="Consolas"/>
                <a:sym typeface="Consolas"/>
              </a:rPr>
              <a:t>get_string("What's your name?\n")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54" name="Google Shape;354;p64"/>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58" name="Shape 358"/>
        <p:cNvGrpSpPr/>
        <p:nvPr/>
      </p:nvGrpSpPr>
      <p:grpSpPr>
        <a:xfrm>
          <a:off x="0" y="0"/>
          <a:ext cx="0" cy="0"/>
          <a:chOff x="0" y="0"/>
          <a:chExt cx="0" cy="0"/>
        </a:xfrm>
      </p:grpSpPr>
      <p:sp>
        <p:nvSpPr>
          <p:cNvPr id="359" name="Google Shape;359;p6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5"/>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nsolas"/>
                <a:ea typeface="Consolas"/>
                <a:cs typeface="Consolas"/>
                <a:sym typeface="Consolas"/>
              </a:rPr>
              <a:t>string </a:t>
            </a:r>
            <a:r>
              <a:rPr lang="en">
                <a:solidFill>
                  <a:srgbClr val="FFFFFF"/>
                </a:solidFill>
                <a:latin typeface="Consolas"/>
                <a:ea typeface="Consolas"/>
                <a:cs typeface="Consolas"/>
                <a:sym typeface="Consolas"/>
              </a:rPr>
              <a:t>answer = get_string("What's your name?\n")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62" name="Google Shape;362;p65"/>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66" name="Shape 366"/>
        <p:cNvGrpSpPr/>
        <p:nvPr/>
      </p:nvGrpSpPr>
      <p:grpSpPr>
        <a:xfrm>
          <a:off x="0" y="0"/>
          <a:ext cx="0" cy="0"/>
          <a:chOff x="0" y="0"/>
          <a:chExt cx="0" cy="0"/>
        </a:xfrm>
      </p:grpSpPr>
      <p:sp>
        <p:nvSpPr>
          <p:cNvPr id="367" name="Google Shape;367;p6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6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66"/>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name?\n")</a:t>
            </a:r>
            <a:r>
              <a:rPr lang="en">
                <a:latin typeface="Consolas"/>
                <a:ea typeface="Consolas"/>
                <a:cs typeface="Consolas"/>
                <a:sym typeface="Consolas"/>
              </a:rPr>
              <a:t>;</a:t>
            </a:r>
            <a:endParaRPr>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70" name="Google Shape;370;p66"/>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74" name="Shape 374"/>
        <p:cNvGrpSpPr/>
        <p:nvPr/>
      </p:nvGrpSpPr>
      <p:grpSpPr>
        <a:xfrm>
          <a:off x="0" y="0"/>
          <a:ext cx="0" cy="0"/>
          <a:chOff x="0" y="0"/>
          <a:chExt cx="0" cy="0"/>
        </a:xfrm>
      </p:grpSpPr>
      <p:sp>
        <p:nvSpPr>
          <p:cNvPr id="375" name="Google Shape;375;p6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67"/>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name?\n");</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latin typeface="Consolas"/>
                <a:ea typeface="Consolas"/>
                <a:cs typeface="Consolas"/>
                <a:sym typeface="Consolas"/>
              </a:rPr>
              <a:t>printf("hello, %s", answer);</a:t>
            </a:r>
            <a:endParaRPr>
              <a:latin typeface="Consolas"/>
              <a:ea typeface="Consolas"/>
              <a:cs typeface="Consolas"/>
              <a:sym typeface="Consolas"/>
            </a:endParaRPr>
          </a:p>
        </p:txBody>
      </p:sp>
      <p:pic>
        <p:nvPicPr>
          <p:cNvPr id="378" name="Google Shape;378;p67"/>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82" name="Shape 382"/>
        <p:cNvGrpSpPr/>
        <p:nvPr/>
      </p:nvGrpSpPr>
      <p:grpSpPr>
        <a:xfrm>
          <a:off x="0" y="0"/>
          <a:ext cx="0" cy="0"/>
          <a:chOff x="0" y="0"/>
          <a:chExt cx="0" cy="0"/>
        </a:xfrm>
      </p:grpSpPr>
      <p:sp>
        <p:nvSpPr>
          <p:cNvPr id="383" name="Google Shape;383;p6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68"/>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name?\n");</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printf(</a:t>
            </a:r>
            <a:r>
              <a:rPr lang="en">
                <a:latin typeface="Consolas"/>
                <a:ea typeface="Consolas"/>
                <a:cs typeface="Consolas"/>
                <a:sym typeface="Consolas"/>
              </a:rPr>
              <a:t>"hello, %s\n",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386" name="Google Shape;386;p68"/>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90" name="Shape 390"/>
        <p:cNvGrpSpPr/>
        <p:nvPr/>
      </p:nvGrpSpPr>
      <p:grpSpPr>
        <a:xfrm>
          <a:off x="0" y="0"/>
          <a:ext cx="0" cy="0"/>
          <a:chOff x="0" y="0"/>
          <a:chExt cx="0" cy="0"/>
        </a:xfrm>
      </p:grpSpPr>
      <p:sp>
        <p:nvSpPr>
          <p:cNvPr id="391" name="Google Shape;391;p6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9"/>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name?\n");</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printf("hello, %s\n"</a:t>
            </a:r>
            <a:r>
              <a:rPr lang="en">
                <a:latin typeface="Consolas"/>
                <a:ea typeface="Consolas"/>
                <a:cs typeface="Consolas"/>
                <a:sym typeface="Consolas"/>
              </a:rPr>
              <a:t>, answer</a:t>
            </a: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pic>
        <p:nvPicPr>
          <p:cNvPr id="394" name="Google Shape;394;p69"/>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398" name="Shape 398"/>
        <p:cNvGrpSpPr/>
        <p:nvPr/>
      </p:nvGrpSpPr>
      <p:grpSpPr>
        <a:xfrm>
          <a:off x="0" y="0"/>
          <a:ext cx="0" cy="0"/>
          <a:chOff x="0" y="0"/>
          <a:chExt cx="0" cy="0"/>
        </a:xfrm>
      </p:grpSpPr>
      <p:sp>
        <p:nvSpPr>
          <p:cNvPr id="399" name="Google Shape;399;p7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7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70"/>
          <p:cNvSpPr txBox="1"/>
          <p:nvPr/>
        </p:nvSpPr>
        <p:spPr>
          <a:xfrm>
            <a:off x="3831750" y="1524300"/>
            <a:ext cx="5138100" cy="2094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string answer = get_string("What's your name?\n");</a:t>
            </a:r>
            <a:endParaRPr>
              <a:solidFill>
                <a:srgbClr val="FFFFFF"/>
              </a:solidFill>
              <a:latin typeface="Consolas"/>
              <a:ea typeface="Consolas"/>
              <a:cs typeface="Consolas"/>
              <a:sym typeface="Consolas"/>
            </a:endParaRPr>
          </a:p>
          <a:p>
            <a:pPr indent="0" lvl="0" marL="0" rtl="0" algn="l">
              <a:spcBef>
                <a:spcPts val="0"/>
              </a:spcBef>
              <a:spcAft>
                <a:spcPts val="0"/>
              </a:spcAft>
              <a:buNone/>
            </a:pPr>
            <a:r>
              <a:rPr lang="en">
                <a:solidFill>
                  <a:srgbClr val="FFFFFF"/>
                </a:solidFill>
                <a:latin typeface="Consolas"/>
                <a:ea typeface="Consolas"/>
                <a:cs typeface="Consolas"/>
                <a:sym typeface="Consolas"/>
              </a:rPr>
              <a:t>printf("hello, %s\n", answer);</a:t>
            </a:r>
            <a:endParaRPr>
              <a:solidFill>
                <a:srgbClr val="FFFFFF"/>
              </a:solidFill>
              <a:latin typeface="Consolas"/>
              <a:ea typeface="Consolas"/>
              <a:cs typeface="Consolas"/>
              <a:sym typeface="Consolas"/>
            </a:endParaRPr>
          </a:p>
        </p:txBody>
      </p:sp>
      <p:pic>
        <p:nvPicPr>
          <p:cNvPr id="402" name="Google Shape;402;p70"/>
          <p:cNvPicPr preferRelativeResize="0"/>
          <p:nvPr/>
        </p:nvPicPr>
        <p:blipFill>
          <a:blip r:embed="rId3">
            <a:alphaModFix/>
          </a:blip>
          <a:stretch>
            <a:fillRect/>
          </a:stretch>
        </p:blipFill>
        <p:spPr>
          <a:xfrm>
            <a:off x="173738" y="1886738"/>
            <a:ext cx="3310128" cy="13700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71"/>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clang -o hello hello.c -lcs50</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7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make hello</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./hello</a:t>
            </a:r>
            <a:endParaRPr>
              <a:solidFill>
                <a:srgbClr val="FFFFFF"/>
              </a:solidFill>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16" name="Shape 416"/>
        <p:cNvGrpSpPr/>
        <p:nvPr/>
      </p:nvGrpSpPr>
      <p:grpSpPr>
        <a:xfrm>
          <a:off x="0" y="0"/>
          <a:ext cx="0" cy="0"/>
          <a:chOff x="0" y="0"/>
          <a:chExt cx="0" cy="0"/>
        </a:xfrm>
      </p:grpSpPr>
      <p:sp>
        <p:nvSpPr>
          <p:cNvPr id="417" name="Google Shape;417;p7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7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9"/>
          <p:cNvSpPr txBox="1"/>
          <p:nvPr>
            <p:ph idx="1" type="body"/>
          </p:nvPr>
        </p:nvSpPr>
        <p:spPr>
          <a:xfrm>
            <a:off x="2608950" y="1456200"/>
            <a:ext cx="3926100" cy="2231100"/>
          </a:xfrm>
          <a:prstGeom prst="rect">
            <a:avLst/>
          </a:prstGeom>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#include &lt;stdio.h&gt;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int main(void)</a:t>
            </a:r>
            <a:br>
              <a:rPr lang="en">
                <a:solidFill>
                  <a:srgbClr val="FFFFFF"/>
                </a:solidFill>
                <a:latin typeface="Consolas"/>
                <a:ea typeface="Consolas"/>
                <a:cs typeface="Consolas"/>
                <a:sym typeface="Consolas"/>
              </a:rPr>
            </a:b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    printf("hello, world");</a:t>
            </a:r>
            <a:endParaRPr>
              <a:solidFill>
                <a:srgbClr val="FFFFFF"/>
              </a:solidFill>
              <a:latin typeface="Consolas"/>
              <a:ea typeface="Consolas"/>
              <a:cs typeface="Consolas"/>
              <a:sym typeface="Consolas"/>
            </a:endParaRPr>
          </a:p>
          <a:p>
            <a:pPr indent="0" lvl="0" marL="0" rtl="0" algn="l">
              <a:lnSpc>
                <a:spcPct val="100000"/>
              </a:lnSpc>
              <a:spcBef>
                <a:spcPts val="0"/>
              </a:spcBef>
              <a:spcAft>
                <a:spcPts val="0"/>
              </a:spcAft>
              <a:buNone/>
            </a:pPr>
            <a:r>
              <a:rPr lang="en">
                <a:solidFill>
                  <a:srgbClr val="FFFFFF"/>
                </a:solidFill>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22" name="Shape 422"/>
        <p:cNvGrpSpPr/>
        <p:nvPr/>
      </p:nvGrpSpPr>
      <p:grpSpPr>
        <a:xfrm>
          <a:off x="0" y="0"/>
          <a:ext cx="0" cy="0"/>
          <a:chOff x="0" y="0"/>
          <a:chExt cx="0" cy="0"/>
        </a:xfrm>
      </p:grpSpPr>
      <p:sp>
        <p:nvSpPr>
          <p:cNvPr id="423" name="Google Shape;423;p7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4"/>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 counter = 0;</a:t>
            </a:r>
            <a:endParaRPr sz="1800">
              <a:latin typeface="Consolas"/>
              <a:ea typeface="Consolas"/>
              <a:cs typeface="Consolas"/>
              <a:sym typeface="Consolas"/>
            </a:endParaRPr>
          </a:p>
        </p:txBody>
      </p:sp>
      <p:pic>
        <p:nvPicPr>
          <p:cNvPr id="426" name="Google Shape;426;p74"/>
          <p:cNvPicPr preferRelativeResize="0"/>
          <p:nvPr/>
        </p:nvPicPr>
        <p:blipFill>
          <a:blip r:embed="rId3">
            <a:alphaModFix/>
          </a:blip>
          <a:stretch>
            <a:fillRect/>
          </a:stretch>
        </p:blipFill>
        <p:spPr>
          <a:xfrm>
            <a:off x="498175" y="2172575"/>
            <a:ext cx="2661250" cy="798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30" name="Shape 430"/>
        <p:cNvGrpSpPr/>
        <p:nvPr/>
      </p:nvGrpSpPr>
      <p:grpSpPr>
        <a:xfrm>
          <a:off x="0" y="0"/>
          <a:ext cx="0" cy="0"/>
          <a:chOff x="0" y="0"/>
          <a:chExt cx="0" cy="0"/>
        </a:xfrm>
      </p:grpSpPr>
      <p:sp>
        <p:nvSpPr>
          <p:cNvPr id="431" name="Google Shape;431;p7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5"/>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int</a:t>
            </a:r>
            <a:r>
              <a:rPr lang="en" sz="1800">
                <a:solidFill>
                  <a:srgbClr val="FFFFFF"/>
                </a:solidFill>
                <a:latin typeface="Consolas"/>
                <a:ea typeface="Consolas"/>
                <a:cs typeface="Consolas"/>
                <a:sym typeface="Consolas"/>
              </a:rPr>
              <a: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434" name="Google Shape;434;p75"/>
          <p:cNvPicPr preferRelativeResize="0"/>
          <p:nvPr/>
        </p:nvPicPr>
        <p:blipFill>
          <a:blip r:embed="rId3">
            <a:alphaModFix/>
          </a:blip>
          <a:stretch>
            <a:fillRect/>
          </a:stretch>
        </p:blipFill>
        <p:spPr>
          <a:xfrm>
            <a:off x="498175" y="2172575"/>
            <a:ext cx="2661250" cy="7983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38" name="Shape 438"/>
        <p:cNvGrpSpPr/>
        <p:nvPr/>
      </p:nvGrpSpPr>
      <p:grpSpPr>
        <a:xfrm>
          <a:off x="0" y="0"/>
          <a:ext cx="0" cy="0"/>
          <a:chOff x="0" y="0"/>
          <a:chExt cx="0" cy="0"/>
        </a:xfrm>
      </p:grpSpPr>
      <p:sp>
        <p:nvSpPr>
          <p:cNvPr id="439" name="Google Shape;439;p7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6"/>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442" name="Google Shape;442;p76"/>
          <p:cNvPicPr preferRelativeResize="0"/>
          <p:nvPr/>
        </p:nvPicPr>
        <p:blipFill>
          <a:blip r:embed="rId3">
            <a:alphaModFix/>
          </a:blip>
          <a:stretch>
            <a:fillRect/>
          </a:stretch>
        </p:blipFill>
        <p:spPr>
          <a:xfrm>
            <a:off x="498175" y="2172575"/>
            <a:ext cx="2661250" cy="7983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46" name="Shape 446"/>
        <p:cNvGrpSpPr/>
        <p:nvPr/>
      </p:nvGrpSpPr>
      <p:grpSpPr>
        <a:xfrm>
          <a:off x="0" y="0"/>
          <a:ext cx="0" cy="0"/>
          <a:chOff x="0" y="0"/>
          <a:chExt cx="0" cy="0"/>
        </a:xfrm>
      </p:grpSpPr>
      <p:sp>
        <p:nvSpPr>
          <p:cNvPr id="447" name="Google Shape;447;p7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7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77"/>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p:txBody>
      </p:sp>
      <p:pic>
        <p:nvPicPr>
          <p:cNvPr id="450" name="Google Shape;450;p77"/>
          <p:cNvPicPr preferRelativeResize="0"/>
          <p:nvPr/>
        </p:nvPicPr>
        <p:blipFill>
          <a:blip r:embed="rId3">
            <a:alphaModFix/>
          </a:blip>
          <a:stretch>
            <a:fillRect/>
          </a:stretch>
        </p:blipFill>
        <p:spPr>
          <a:xfrm>
            <a:off x="498175" y="2172575"/>
            <a:ext cx="2661250" cy="7983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54" name="Shape 454"/>
        <p:cNvGrpSpPr/>
        <p:nvPr/>
      </p:nvGrpSpPr>
      <p:grpSpPr>
        <a:xfrm>
          <a:off x="0" y="0"/>
          <a:ext cx="0" cy="0"/>
          <a:chOff x="0" y="0"/>
          <a:chExt cx="0" cy="0"/>
        </a:xfrm>
      </p:grpSpPr>
      <p:sp>
        <p:nvSpPr>
          <p:cNvPr id="455" name="Google Shape;455;p7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78"/>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Consolas"/>
                <a:ea typeface="Consolas"/>
                <a:cs typeface="Consolas"/>
                <a:sym typeface="Consolas"/>
              </a:rPr>
              <a:t>counter = counter + 1;</a:t>
            </a:r>
            <a:endParaRPr sz="1800">
              <a:latin typeface="Consolas"/>
              <a:ea typeface="Consolas"/>
              <a:cs typeface="Consolas"/>
              <a:sym typeface="Consolas"/>
            </a:endParaRPr>
          </a:p>
        </p:txBody>
      </p:sp>
      <p:pic>
        <p:nvPicPr>
          <p:cNvPr id="458" name="Google Shape;458;p78"/>
          <p:cNvPicPr preferRelativeResize="0"/>
          <p:nvPr/>
        </p:nvPicPr>
        <p:blipFill>
          <a:blip r:embed="rId3">
            <a:alphaModFix/>
          </a:blip>
          <a:stretch>
            <a:fillRect/>
          </a:stretch>
        </p:blipFill>
        <p:spPr>
          <a:xfrm>
            <a:off x="344713" y="2172425"/>
            <a:ext cx="2968165" cy="7983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62" name="Shape 462"/>
        <p:cNvGrpSpPr/>
        <p:nvPr/>
      </p:nvGrpSpPr>
      <p:grpSpPr>
        <a:xfrm>
          <a:off x="0" y="0"/>
          <a:ext cx="0" cy="0"/>
          <a:chOff x="0" y="0"/>
          <a:chExt cx="0" cy="0"/>
        </a:xfrm>
      </p:grpSpPr>
      <p:sp>
        <p:nvSpPr>
          <p:cNvPr id="463" name="Google Shape;463;p7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7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79"/>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counter + 1</a:t>
            </a: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466" name="Google Shape;466;p79"/>
          <p:cNvPicPr preferRelativeResize="0"/>
          <p:nvPr/>
        </p:nvPicPr>
        <p:blipFill>
          <a:blip r:embed="rId3">
            <a:alphaModFix/>
          </a:blip>
          <a:stretch>
            <a:fillRect/>
          </a:stretch>
        </p:blipFill>
        <p:spPr>
          <a:xfrm>
            <a:off x="344713" y="2172425"/>
            <a:ext cx="2968165" cy="7983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0" name="Shape 470"/>
        <p:cNvGrpSpPr/>
        <p:nvPr/>
      </p:nvGrpSpPr>
      <p:grpSpPr>
        <a:xfrm>
          <a:off x="0" y="0"/>
          <a:ext cx="0" cy="0"/>
          <a:chOff x="0" y="0"/>
          <a:chExt cx="0" cy="0"/>
        </a:xfrm>
      </p:grpSpPr>
      <p:sp>
        <p:nvSpPr>
          <p:cNvPr id="471" name="Google Shape;471;p8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0"/>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counter + 1;</a:t>
            </a:r>
            <a:endParaRPr sz="1800">
              <a:solidFill>
                <a:srgbClr val="FFFFFF"/>
              </a:solidFill>
              <a:latin typeface="Consolas"/>
              <a:ea typeface="Consolas"/>
              <a:cs typeface="Consolas"/>
              <a:sym typeface="Consolas"/>
            </a:endParaRPr>
          </a:p>
        </p:txBody>
      </p:sp>
      <p:pic>
        <p:nvPicPr>
          <p:cNvPr id="474" name="Google Shape;474;p80"/>
          <p:cNvPicPr preferRelativeResize="0"/>
          <p:nvPr/>
        </p:nvPicPr>
        <p:blipFill>
          <a:blip r:embed="rId3">
            <a:alphaModFix/>
          </a:blip>
          <a:stretch>
            <a:fillRect/>
          </a:stretch>
        </p:blipFill>
        <p:spPr>
          <a:xfrm>
            <a:off x="344713" y="2172425"/>
            <a:ext cx="2968165" cy="798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78" name="Shape 478"/>
        <p:cNvGrpSpPr/>
        <p:nvPr/>
      </p:nvGrpSpPr>
      <p:grpSpPr>
        <a:xfrm>
          <a:off x="0" y="0"/>
          <a:ext cx="0" cy="0"/>
          <a:chOff x="0" y="0"/>
          <a:chExt cx="0" cy="0"/>
        </a:xfrm>
      </p:grpSpPr>
      <p:sp>
        <p:nvSpPr>
          <p:cNvPr id="479" name="Google Shape;479;p8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1"/>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 += 1;</a:t>
            </a:r>
            <a:endParaRPr sz="1800">
              <a:solidFill>
                <a:srgbClr val="FFFFFF"/>
              </a:solidFill>
              <a:latin typeface="Consolas"/>
              <a:ea typeface="Consolas"/>
              <a:cs typeface="Consolas"/>
              <a:sym typeface="Consolas"/>
            </a:endParaRPr>
          </a:p>
        </p:txBody>
      </p:sp>
      <p:pic>
        <p:nvPicPr>
          <p:cNvPr id="482" name="Google Shape;482;p81"/>
          <p:cNvPicPr preferRelativeResize="0"/>
          <p:nvPr/>
        </p:nvPicPr>
        <p:blipFill>
          <a:blip r:embed="rId3">
            <a:alphaModFix/>
          </a:blip>
          <a:stretch>
            <a:fillRect/>
          </a:stretch>
        </p:blipFill>
        <p:spPr>
          <a:xfrm>
            <a:off x="344713" y="2172425"/>
            <a:ext cx="2968165" cy="7983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86" name="Shape 486"/>
        <p:cNvGrpSpPr/>
        <p:nvPr/>
      </p:nvGrpSpPr>
      <p:grpSpPr>
        <a:xfrm>
          <a:off x="0" y="0"/>
          <a:ext cx="0" cy="0"/>
          <a:chOff x="0" y="0"/>
          <a:chExt cx="0" cy="0"/>
        </a:xfrm>
      </p:grpSpPr>
      <p:sp>
        <p:nvSpPr>
          <p:cNvPr id="487" name="Google Shape;487;p8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2"/>
          <p:cNvSpPr txBox="1"/>
          <p:nvPr/>
        </p:nvSpPr>
        <p:spPr>
          <a:xfrm>
            <a:off x="4747500" y="1959300"/>
            <a:ext cx="3306600" cy="122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Consolas"/>
                <a:ea typeface="Consolas"/>
                <a:cs typeface="Consolas"/>
                <a:sym typeface="Consolas"/>
              </a:rPr>
              <a:t>counter++;</a:t>
            </a:r>
            <a:endParaRPr sz="1800">
              <a:solidFill>
                <a:srgbClr val="FFFFFF"/>
              </a:solidFill>
              <a:latin typeface="Consolas"/>
              <a:ea typeface="Consolas"/>
              <a:cs typeface="Consolas"/>
              <a:sym typeface="Consolas"/>
            </a:endParaRPr>
          </a:p>
        </p:txBody>
      </p:sp>
      <p:pic>
        <p:nvPicPr>
          <p:cNvPr id="490" name="Google Shape;490;p82"/>
          <p:cNvPicPr preferRelativeResize="0"/>
          <p:nvPr/>
        </p:nvPicPr>
        <p:blipFill>
          <a:blip r:embed="rId3">
            <a:alphaModFix/>
          </a:blip>
          <a:stretch>
            <a:fillRect/>
          </a:stretch>
        </p:blipFill>
        <p:spPr>
          <a:xfrm>
            <a:off x="344713" y="2172425"/>
            <a:ext cx="2968165" cy="7983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494" name="Shape 494"/>
        <p:cNvGrpSpPr/>
        <p:nvPr/>
      </p:nvGrpSpPr>
      <p:grpSpPr>
        <a:xfrm>
          <a:off x="0" y="0"/>
          <a:ext cx="0" cy="0"/>
          <a:chOff x="0" y="0"/>
          <a:chExt cx="0" cy="0"/>
        </a:xfrm>
      </p:grpSpPr>
      <p:sp>
        <p:nvSpPr>
          <p:cNvPr id="495" name="Google Shape;495;p8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30"/>
          <p:cNvPicPr preferRelativeResize="0"/>
          <p:nvPr/>
        </p:nvPicPr>
        <p:blipFill>
          <a:blip r:embed="rId3">
            <a:alphaModFix/>
          </a:blip>
          <a:stretch>
            <a:fillRect/>
          </a:stretch>
        </p:blipFill>
        <p:spPr>
          <a:xfrm>
            <a:off x="3419475" y="1743075"/>
            <a:ext cx="2305050" cy="16573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00" name="Shape 500"/>
        <p:cNvGrpSpPr/>
        <p:nvPr/>
      </p:nvGrpSpPr>
      <p:grpSpPr>
        <a:xfrm>
          <a:off x="0" y="0"/>
          <a:ext cx="0" cy="0"/>
          <a:chOff x="0" y="0"/>
          <a:chExt cx="0" cy="0"/>
        </a:xfrm>
      </p:grpSpPr>
      <p:sp>
        <p:nvSpPr>
          <p:cNvPr id="501" name="Google Shape;501;p8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4"/>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04" name="Google Shape;504;p84"/>
          <p:cNvPicPr preferRelativeResize="0"/>
          <p:nvPr/>
        </p:nvPicPr>
        <p:blipFill>
          <a:blip r:embed="rId3">
            <a:alphaModFix/>
          </a:blip>
          <a:stretch>
            <a:fillRect/>
          </a:stretch>
        </p:blipFill>
        <p:spPr>
          <a:xfrm>
            <a:off x="451263" y="1807213"/>
            <a:ext cx="2755075" cy="15290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08" name="Shape 508"/>
        <p:cNvGrpSpPr/>
        <p:nvPr/>
      </p:nvGrpSpPr>
      <p:grpSpPr>
        <a:xfrm>
          <a:off x="0" y="0"/>
          <a:ext cx="0" cy="0"/>
          <a:chOff x="0" y="0"/>
          <a:chExt cx="0" cy="0"/>
        </a:xfrm>
      </p:grpSpPr>
      <p:sp>
        <p:nvSpPr>
          <p:cNvPr id="509" name="Google Shape;509;p8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5"/>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12" name="Google Shape;512;p85"/>
          <p:cNvPicPr preferRelativeResize="0"/>
          <p:nvPr/>
        </p:nvPicPr>
        <p:blipFill>
          <a:blip r:embed="rId3">
            <a:alphaModFix/>
          </a:blip>
          <a:stretch>
            <a:fillRect/>
          </a:stretch>
        </p:blipFill>
        <p:spPr>
          <a:xfrm>
            <a:off x="451263" y="1807213"/>
            <a:ext cx="2755075" cy="1529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16" name="Shape 516"/>
        <p:cNvGrpSpPr/>
        <p:nvPr/>
      </p:nvGrpSpPr>
      <p:grpSpPr>
        <a:xfrm>
          <a:off x="0" y="0"/>
          <a:ext cx="0" cy="0"/>
          <a:chOff x="0" y="0"/>
          <a:chExt cx="0" cy="0"/>
        </a:xfrm>
      </p:grpSpPr>
      <p:sp>
        <p:nvSpPr>
          <p:cNvPr id="517" name="Google Shape;517;p8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8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86"/>
          <p:cNvSpPr txBox="1"/>
          <p:nvPr/>
        </p:nvSpPr>
        <p:spPr>
          <a:xfrm>
            <a:off x="4477650" y="1692300"/>
            <a:ext cx="43767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20" name="Google Shape;520;p86"/>
          <p:cNvPicPr preferRelativeResize="0"/>
          <p:nvPr/>
        </p:nvPicPr>
        <p:blipFill>
          <a:blip r:embed="rId3">
            <a:alphaModFix/>
          </a:blip>
          <a:stretch>
            <a:fillRect/>
          </a:stretch>
        </p:blipFill>
        <p:spPr>
          <a:xfrm>
            <a:off x="451263" y="1807213"/>
            <a:ext cx="2755075" cy="15290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24" name="Shape 524"/>
        <p:cNvGrpSpPr/>
        <p:nvPr/>
      </p:nvGrpSpPr>
      <p:grpSpPr>
        <a:xfrm>
          <a:off x="0" y="0"/>
          <a:ext cx="0" cy="0"/>
          <a:chOff x="0" y="0"/>
          <a:chExt cx="0" cy="0"/>
        </a:xfrm>
      </p:grpSpPr>
      <p:sp>
        <p:nvSpPr>
          <p:cNvPr id="525" name="Google Shape;525;p8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8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30" name="Shape 530"/>
        <p:cNvGrpSpPr/>
        <p:nvPr/>
      </p:nvGrpSpPr>
      <p:grpSpPr>
        <a:xfrm>
          <a:off x="0" y="0"/>
          <a:ext cx="0" cy="0"/>
          <a:chOff x="0" y="0"/>
          <a:chExt cx="0" cy="0"/>
        </a:xfrm>
      </p:grpSpPr>
      <p:sp>
        <p:nvSpPr>
          <p:cNvPr id="531" name="Google Shape;531;p8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8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88"/>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34" name="Google Shape;534;p88"/>
          <p:cNvPicPr preferRelativeResize="0"/>
          <p:nvPr/>
        </p:nvPicPr>
        <p:blipFill>
          <a:blip r:embed="rId3">
            <a:alphaModFix/>
          </a:blip>
          <a:stretch>
            <a:fillRect/>
          </a:stretch>
        </p:blipFill>
        <p:spPr>
          <a:xfrm>
            <a:off x="480238" y="1425313"/>
            <a:ext cx="2697126" cy="22925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38" name="Shape 538"/>
        <p:cNvGrpSpPr/>
        <p:nvPr/>
      </p:nvGrpSpPr>
      <p:grpSpPr>
        <a:xfrm>
          <a:off x="0" y="0"/>
          <a:ext cx="0" cy="0"/>
          <a:chOff x="0" y="0"/>
          <a:chExt cx="0" cy="0"/>
        </a:xfrm>
      </p:grpSpPr>
      <p:sp>
        <p:nvSpPr>
          <p:cNvPr id="539" name="Google Shape;539;p8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8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89"/>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not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42" name="Google Shape;542;p89"/>
          <p:cNvPicPr preferRelativeResize="0"/>
          <p:nvPr/>
        </p:nvPicPr>
        <p:blipFill>
          <a:blip r:embed="rId3">
            <a:alphaModFix/>
          </a:blip>
          <a:stretch>
            <a:fillRect/>
          </a:stretch>
        </p:blipFill>
        <p:spPr>
          <a:xfrm>
            <a:off x="480238" y="1425313"/>
            <a:ext cx="2697126" cy="22925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46" name="Shape 546"/>
        <p:cNvGrpSpPr/>
        <p:nvPr/>
      </p:nvGrpSpPr>
      <p:grpSpPr>
        <a:xfrm>
          <a:off x="0" y="0"/>
          <a:ext cx="0" cy="0"/>
          <a:chOff x="0" y="0"/>
          <a:chExt cx="0" cy="0"/>
        </a:xfrm>
      </p:grpSpPr>
      <p:sp>
        <p:nvSpPr>
          <p:cNvPr id="547" name="Google Shape;547;p9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9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0"/>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not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50" name="Google Shape;550;p90"/>
          <p:cNvPicPr preferRelativeResize="0"/>
          <p:nvPr/>
        </p:nvPicPr>
        <p:blipFill>
          <a:blip r:embed="rId3">
            <a:alphaModFix/>
          </a:blip>
          <a:stretch>
            <a:fillRect/>
          </a:stretch>
        </p:blipFill>
        <p:spPr>
          <a:xfrm>
            <a:off x="480238" y="1425313"/>
            <a:ext cx="2697126" cy="22925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54" name="Shape 554"/>
        <p:cNvGrpSpPr/>
        <p:nvPr/>
      </p:nvGrpSpPr>
      <p:grpSpPr>
        <a:xfrm>
          <a:off x="0" y="0"/>
          <a:ext cx="0" cy="0"/>
          <a:chOff x="0" y="0"/>
          <a:chExt cx="0" cy="0"/>
        </a:xfrm>
      </p:grpSpPr>
      <p:sp>
        <p:nvSpPr>
          <p:cNvPr id="555" name="Google Shape;555;p9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60" name="Shape 560"/>
        <p:cNvGrpSpPr/>
        <p:nvPr/>
      </p:nvGrpSpPr>
      <p:grpSpPr>
        <a:xfrm>
          <a:off x="0" y="0"/>
          <a:ext cx="0" cy="0"/>
          <a:chOff x="0" y="0"/>
          <a:chExt cx="0" cy="0"/>
        </a:xfrm>
      </p:grpSpPr>
      <p:sp>
        <p:nvSpPr>
          <p:cNvPr id="561" name="Google Shape;561;p9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2"/>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if (x &lt; y)</a:t>
            </a:r>
            <a:br>
              <a:rPr lang="en" sz="1800">
                <a:latin typeface="Consolas"/>
                <a:ea typeface="Consolas"/>
                <a:cs typeface="Consolas"/>
                <a:sym typeface="Consolas"/>
              </a:rPr>
            </a:b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&gt;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else if (x == y)</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564" name="Google Shape;564;p92"/>
          <p:cNvPicPr preferRelativeResize="0"/>
          <p:nvPr/>
        </p:nvPicPr>
        <p:blipFill>
          <a:blip r:embed="rId3">
            <a:alphaModFix/>
          </a:blip>
          <a:stretch>
            <a:fillRect/>
          </a:stretch>
        </p:blipFill>
        <p:spPr>
          <a:xfrm>
            <a:off x="290496" y="155119"/>
            <a:ext cx="3076600" cy="4832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68" name="Shape 568"/>
        <p:cNvGrpSpPr/>
        <p:nvPr/>
      </p:nvGrpSpPr>
      <p:grpSpPr>
        <a:xfrm>
          <a:off x="0" y="0"/>
          <a:ext cx="0" cy="0"/>
          <a:chOff x="0" y="0"/>
          <a:chExt cx="0" cy="0"/>
        </a:xfrm>
      </p:grpSpPr>
      <p:sp>
        <p:nvSpPr>
          <p:cNvPr id="569" name="Google Shape;569;p9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3"/>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printf("x is less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greater than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latin typeface="Consolas"/>
                <a:ea typeface="Consolas"/>
                <a:cs typeface="Consolas"/>
                <a:sym typeface="Consolas"/>
              </a:rPr>
            </a:br>
            <a:r>
              <a:rPr lang="en" sz="1800">
                <a:latin typeface="Consolas"/>
                <a:ea typeface="Consolas"/>
                <a:cs typeface="Consolas"/>
                <a:sym typeface="Consolas"/>
              </a:rPr>
              <a:t>    printf("x is equal to y\n");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72" name="Google Shape;572;p93"/>
          <p:cNvPicPr preferRelativeResize="0"/>
          <p:nvPr/>
        </p:nvPicPr>
        <p:blipFill>
          <a:blip r:embed="rId3">
            <a:alphaModFix/>
          </a:blip>
          <a:stretch>
            <a:fillRect/>
          </a:stretch>
        </p:blipFill>
        <p:spPr>
          <a:xfrm>
            <a:off x="290496" y="155119"/>
            <a:ext cx="3076600" cy="4832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en">
                <a:solidFill>
                  <a:srgbClr val="FFFFFF"/>
                </a:solidFill>
              </a:rPr>
              <a:t>functions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conditions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Boolean expressions</a:t>
            </a:r>
            <a:endParaRPr>
              <a:solidFill>
                <a:srgbClr val="FFFFFF"/>
              </a:solidFill>
            </a:endParaRPr>
          </a:p>
          <a:p>
            <a:pPr indent="-342900" lvl="0" marL="457200" rtl="0" algn="l">
              <a:spcBef>
                <a:spcPts val="0"/>
              </a:spcBef>
              <a:spcAft>
                <a:spcPts val="0"/>
              </a:spcAft>
              <a:buClr>
                <a:srgbClr val="FFFFFF"/>
              </a:buClr>
              <a:buSzPts val="1800"/>
              <a:buChar char="●"/>
            </a:pPr>
            <a:r>
              <a:rPr lang="en">
                <a:solidFill>
                  <a:srgbClr val="FFFFFF"/>
                </a:solidFill>
              </a:rPr>
              <a:t>loops</a:t>
            </a:r>
            <a:endParaRPr>
              <a:solidFill>
                <a:srgbClr val="FFFFFF"/>
              </a:solidFill>
            </a:endParaRPr>
          </a:p>
          <a:p>
            <a:pPr indent="0" lvl="0" marL="457200" rtl="0" algn="l">
              <a:spcBef>
                <a:spcPts val="1600"/>
              </a:spcBef>
              <a:spcAft>
                <a:spcPts val="1600"/>
              </a:spcAft>
              <a:buNone/>
            </a:pPr>
            <a:r>
              <a:t/>
            </a:r>
            <a:endParaRPr>
              <a:solidFill>
                <a:srgbClr val="FFFFFF"/>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76" name="Shape 576"/>
        <p:cNvGrpSpPr/>
        <p:nvPr/>
      </p:nvGrpSpPr>
      <p:grpSpPr>
        <a:xfrm>
          <a:off x="0" y="0"/>
          <a:ext cx="0" cy="0"/>
          <a:chOff x="0" y="0"/>
          <a:chExt cx="0" cy="0"/>
        </a:xfrm>
      </p:grpSpPr>
      <p:sp>
        <p:nvSpPr>
          <p:cNvPr id="577" name="Google Shape;577;p9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4"/>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580" name="Google Shape;580;p94"/>
          <p:cNvPicPr preferRelativeResize="0"/>
          <p:nvPr/>
        </p:nvPicPr>
        <p:blipFill>
          <a:blip r:embed="rId3">
            <a:alphaModFix/>
          </a:blip>
          <a:stretch>
            <a:fillRect/>
          </a:stretch>
        </p:blipFill>
        <p:spPr>
          <a:xfrm>
            <a:off x="290496" y="155119"/>
            <a:ext cx="3076600" cy="4832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84" name="Shape 584"/>
        <p:cNvGrpSpPr/>
        <p:nvPr/>
      </p:nvGrpSpPr>
      <p:grpSpPr>
        <a:xfrm>
          <a:off x="0" y="0"/>
          <a:ext cx="0" cy="0"/>
          <a:chOff x="0" y="0"/>
          <a:chExt cx="0" cy="0"/>
        </a:xfrm>
      </p:grpSpPr>
      <p:sp>
        <p:nvSpPr>
          <p:cNvPr id="585" name="Google Shape;585;p9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7" name="Google Shape;587;p95"/>
          <p:cNvPicPr preferRelativeResize="0"/>
          <p:nvPr/>
        </p:nvPicPr>
        <p:blipFill>
          <a:blip r:embed="rId3">
            <a:alphaModFix/>
          </a:blip>
          <a:stretch>
            <a:fillRect/>
          </a:stretch>
        </p:blipFill>
        <p:spPr>
          <a:xfrm>
            <a:off x="290490" y="155113"/>
            <a:ext cx="2913853" cy="3977640"/>
          </a:xfrm>
          <a:prstGeom prst="rect">
            <a:avLst/>
          </a:prstGeom>
          <a:noFill/>
          <a:ln>
            <a:noFill/>
          </a:ln>
        </p:spPr>
      </p:pic>
      <p:sp>
        <p:nvSpPr>
          <p:cNvPr id="588" name="Google Shape;588;p95"/>
          <p:cNvSpPr txBox="1"/>
          <p:nvPr/>
        </p:nvSpPr>
        <p:spPr>
          <a:xfrm>
            <a:off x="3972750" y="1384950"/>
            <a:ext cx="4856100" cy="2373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if (x &lt; y)</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printf("x is less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 if (x &gt; 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greater than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else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    printf("x is equal to y\n");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92" name="Shape 592"/>
        <p:cNvGrpSpPr/>
        <p:nvPr/>
      </p:nvGrpSpPr>
      <p:grpSpPr>
        <a:xfrm>
          <a:off x="0" y="0"/>
          <a:ext cx="0" cy="0"/>
          <a:chOff x="0" y="0"/>
          <a:chExt cx="0" cy="0"/>
        </a:xfrm>
      </p:grpSpPr>
      <p:sp>
        <p:nvSpPr>
          <p:cNvPr id="593" name="Google Shape;593;p9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598" name="Shape 598"/>
        <p:cNvGrpSpPr/>
        <p:nvPr/>
      </p:nvGrpSpPr>
      <p:grpSpPr>
        <a:xfrm>
          <a:off x="0" y="0"/>
          <a:ext cx="0" cy="0"/>
          <a:chOff x="0" y="0"/>
          <a:chExt cx="0" cy="0"/>
        </a:xfrm>
      </p:grpSpPr>
      <p:sp>
        <p:nvSpPr>
          <p:cNvPr id="599" name="Google Shape;599;p9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7"/>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while (true)</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02" name="Google Shape;602;p97"/>
          <p:cNvPicPr preferRelativeResize="0"/>
          <p:nvPr/>
        </p:nvPicPr>
        <p:blipFill>
          <a:blip r:embed="rId3">
            <a:alphaModFix/>
          </a:blip>
          <a:stretch>
            <a:fillRect/>
          </a:stretch>
        </p:blipFill>
        <p:spPr>
          <a:xfrm>
            <a:off x="768100" y="1786675"/>
            <a:ext cx="2121408" cy="156984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06" name="Shape 606"/>
        <p:cNvGrpSpPr/>
        <p:nvPr/>
      </p:nvGrpSpPr>
      <p:grpSpPr>
        <a:xfrm>
          <a:off x="0" y="0"/>
          <a:ext cx="0" cy="0"/>
          <a:chOff x="0" y="0"/>
          <a:chExt cx="0" cy="0"/>
        </a:xfrm>
      </p:grpSpPr>
      <p:sp>
        <p:nvSpPr>
          <p:cNvPr id="607" name="Google Shape;607;p9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8"/>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while</a:t>
            </a:r>
            <a:r>
              <a:rPr lang="en" sz="1800">
                <a:latin typeface="Consolas"/>
                <a:ea typeface="Consolas"/>
                <a:cs typeface="Consolas"/>
                <a:sym typeface="Consolas"/>
              </a:rPr>
              <a:t> (true)</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10" name="Google Shape;610;p98"/>
          <p:cNvPicPr preferRelativeResize="0"/>
          <p:nvPr/>
        </p:nvPicPr>
        <p:blipFill>
          <a:blip r:embed="rId3">
            <a:alphaModFix/>
          </a:blip>
          <a:stretch>
            <a:fillRect/>
          </a:stretch>
        </p:blipFill>
        <p:spPr>
          <a:xfrm>
            <a:off x="768100" y="1786675"/>
            <a:ext cx="2121408" cy="1569842"/>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14" name="Shape 614"/>
        <p:cNvGrpSpPr/>
        <p:nvPr/>
      </p:nvGrpSpPr>
      <p:grpSpPr>
        <a:xfrm>
          <a:off x="0" y="0"/>
          <a:ext cx="0" cy="0"/>
          <a:chOff x="0" y="0"/>
          <a:chExt cx="0" cy="0"/>
        </a:xfrm>
      </p:grpSpPr>
      <p:sp>
        <p:nvSpPr>
          <p:cNvPr id="615" name="Google Shape;615;p9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9"/>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while </a:t>
            </a:r>
            <a:r>
              <a:rPr lang="en" sz="1800">
                <a:latin typeface="Consolas"/>
                <a:ea typeface="Consolas"/>
                <a:cs typeface="Consolas"/>
                <a:sym typeface="Consolas"/>
              </a:rPr>
              <a:t>(true)</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18" name="Google Shape;618;p99"/>
          <p:cNvPicPr preferRelativeResize="0"/>
          <p:nvPr/>
        </p:nvPicPr>
        <p:blipFill>
          <a:blip r:embed="rId3">
            <a:alphaModFix/>
          </a:blip>
          <a:stretch>
            <a:fillRect/>
          </a:stretch>
        </p:blipFill>
        <p:spPr>
          <a:xfrm>
            <a:off x="768100" y="1786675"/>
            <a:ext cx="2121408" cy="1569842"/>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22" name="Shape 622"/>
        <p:cNvGrpSpPr/>
        <p:nvPr/>
      </p:nvGrpSpPr>
      <p:grpSpPr>
        <a:xfrm>
          <a:off x="0" y="0"/>
          <a:ext cx="0" cy="0"/>
          <a:chOff x="0" y="0"/>
          <a:chExt cx="0" cy="0"/>
        </a:xfrm>
      </p:grpSpPr>
      <p:sp>
        <p:nvSpPr>
          <p:cNvPr id="623" name="Google Shape;623;p10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0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00"/>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while (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26" name="Google Shape;626;p100"/>
          <p:cNvPicPr preferRelativeResize="0"/>
          <p:nvPr/>
        </p:nvPicPr>
        <p:blipFill>
          <a:blip r:embed="rId3">
            <a:alphaModFix/>
          </a:blip>
          <a:stretch>
            <a:fillRect/>
          </a:stretch>
        </p:blipFill>
        <p:spPr>
          <a:xfrm>
            <a:off x="768100" y="1786675"/>
            <a:ext cx="2121408" cy="156984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0" name="Shape 630"/>
        <p:cNvGrpSpPr/>
        <p:nvPr/>
      </p:nvGrpSpPr>
      <p:grpSpPr>
        <a:xfrm>
          <a:off x="0" y="0"/>
          <a:ext cx="0" cy="0"/>
          <a:chOff x="0" y="0"/>
          <a:chExt cx="0" cy="0"/>
        </a:xfrm>
      </p:grpSpPr>
      <p:sp>
        <p:nvSpPr>
          <p:cNvPr id="631" name="Google Shape;631;p10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0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01"/>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while (true)</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34" name="Google Shape;634;p101"/>
          <p:cNvPicPr preferRelativeResize="0"/>
          <p:nvPr/>
        </p:nvPicPr>
        <p:blipFill>
          <a:blip r:embed="rId3">
            <a:alphaModFix/>
          </a:blip>
          <a:stretch>
            <a:fillRect/>
          </a:stretch>
        </p:blipFill>
        <p:spPr>
          <a:xfrm>
            <a:off x="768100" y="1786675"/>
            <a:ext cx="2121408" cy="1569842"/>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38" name="Shape 638"/>
        <p:cNvGrpSpPr/>
        <p:nvPr/>
      </p:nvGrpSpPr>
      <p:grpSpPr>
        <a:xfrm>
          <a:off x="0" y="0"/>
          <a:ext cx="0" cy="0"/>
          <a:chOff x="0" y="0"/>
          <a:chExt cx="0" cy="0"/>
        </a:xfrm>
      </p:grpSpPr>
      <p:sp>
        <p:nvSpPr>
          <p:cNvPr id="639" name="Google Shape;639;p10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44" name="Shape 644"/>
        <p:cNvGrpSpPr/>
        <p:nvPr/>
      </p:nvGrpSpPr>
      <p:grpSpPr>
        <a:xfrm>
          <a:off x="0" y="0"/>
          <a:ext cx="0" cy="0"/>
          <a:chOff x="0" y="0"/>
          <a:chExt cx="0" cy="0"/>
        </a:xfrm>
      </p:grpSpPr>
      <p:sp>
        <p:nvSpPr>
          <p:cNvPr id="645" name="Google Shape;645;p10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0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for (int i = 0; i &lt; 50; i = i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48" name="Google Shape;648;p103"/>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32"/>
          <p:cNvPicPr preferRelativeResize="0"/>
          <p:nvPr/>
        </p:nvPicPr>
        <p:blipFill>
          <a:blip r:embed="rId3">
            <a:alphaModFix/>
          </a:blip>
          <a:stretch>
            <a:fillRect/>
          </a:stretch>
        </p:blipFill>
        <p:spPr>
          <a:xfrm>
            <a:off x="0" y="-457750"/>
            <a:ext cx="9144000" cy="6059011"/>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52" name="Shape 652"/>
        <p:cNvGrpSpPr/>
        <p:nvPr/>
      </p:nvGrpSpPr>
      <p:grpSpPr>
        <a:xfrm>
          <a:off x="0" y="0"/>
          <a:ext cx="0" cy="0"/>
          <a:chOff x="0" y="0"/>
          <a:chExt cx="0" cy="0"/>
        </a:xfrm>
      </p:grpSpPr>
      <p:sp>
        <p:nvSpPr>
          <p:cNvPr id="653" name="Google Shape;653;p10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0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0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counter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while (n &gt; 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i = i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56" name="Google Shape;656;p104"/>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60" name="Shape 660"/>
        <p:cNvGrpSpPr/>
        <p:nvPr/>
      </p:nvGrpSpPr>
      <p:grpSpPr>
        <a:xfrm>
          <a:off x="0" y="0"/>
          <a:ext cx="0" cy="0"/>
          <a:chOff x="0" y="0"/>
          <a:chExt cx="0" cy="0"/>
        </a:xfrm>
      </p:grpSpPr>
      <p:sp>
        <p:nvSpPr>
          <p:cNvPr id="661" name="Google Shape;661;p10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0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0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while (n &gt; 0)</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i = i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664" name="Google Shape;664;p105"/>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68" name="Shape 668"/>
        <p:cNvGrpSpPr/>
        <p:nvPr/>
      </p:nvGrpSpPr>
      <p:grpSpPr>
        <a:xfrm>
          <a:off x="0" y="0"/>
          <a:ext cx="0" cy="0"/>
          <a:chOff x="0" y="0"/>
          <a:chExt cx="0" cy="0"/>
        </a:xfrm>
      </p:grpSpPr>
      <p:sp>
        <p:nvSpPr>
          <p:cNvPr id="669" name="Google Shape;669;p10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0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0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a:t>
            </a:r>
            <a:r>
              <a:rPr lang="en" sz="1800">
                <a:latin typeface="Consolas"/>
                <a:ea typeface="Consolas"/>
                <a:cs typeface="Consolas"/>
                <a:sym typeface="Consolas"/>
              </a:rPr>
              <a:t>n &gt;  0</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i = i + 1;</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72" name="Google Shape;672;p106"/>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76" name="Shape 676"/>
        <p:cNvGrpSpPr/>
        <p:nvPr/>
      </p:nvGrpSpPr>
      <p:grpSpPr>
        <a:xfrm>
          <a:off x="0" y="0"/>
          <a:ext cx="0" cy="0"/>
          <a:chOff x="0" y="0"/>
          <a:chExt cx="0" cy="0"/>
        </a:xfrm>
      </p:grpSpPr>
      <p:sp>
        <p:nvSpPr>
          <p:cNvPr id="677" name="Google Shape;677;p10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0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0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&lt;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a:t>
            </a:r>
            <a:r>
              <a:rPr lang="en" sz="1800">
                <a:latin typeface="Consolas"/>
                <a:ea typeface="Consolas"/>
                <a:cs typeface="Consolas"/>
                <a:sym typeface="Consolas"/>
              </a:rPr>
              <a:t>i = i + 1;</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0" name="Google Shape;680;p107"/>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84" name="Shape 684"/>
        <p:cNvGrpSpPr/>
        <p:nvPr/>
      </p:nvGrpSpPr>
      <p:grpSpPr>
        <a:xfrm>
          <a:off x="0" y="0"/>
          <a:ext cx="0" cy="0"/>
          <a:chOff x="0" y="0"/>
          <a:chExt cx="0" cy="0"/>
        </a:xfrm>
      </p:grpSpPr>
      <p:sp>
        <p:nvSpPr>
          <p:cNvPr id="685" name="Google Shape;685;p10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0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0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&lt;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i = i + 1;</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88" name="Google Shape;688;p108"/>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692" name="Shape 692"/>
        <p:cNvGrpSpPr/>
        <p:nvPr/>
      </p:nvGrpSpPr>
      <p:grpSpPr>
        <a:xfrm>
          <a:off x="0" y="0"/>
          <a:ext cx="0" cy="0"/>
          <a:chOff x="0" y="0"/>
          <a:chExt cx="0" cy="0"/>
        </a:xfrm>
      </p:grpSpPr>
      <p:sp>
        <p:nvSpPr>
          <p:cNvPr id="693" name="Google Shape;693;p10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0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0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&lt;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 =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696" name="Google Shape;696;p109"/>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00" name="Shape 700"/>
        <p:cNvGrpSpPr/>
        <p:nvPr/>
      </p:nvGrpSpPr>
      <p:grpSpPr>
        <a:xfrm>
          <a:off x="0" y="0"/>
          <a:ext cx="0" cy="0"/>
          <a:chOff x="0" y="0"/>
          <a:chExt cx="0" cy="0"/>
        </a:xfrm>
      </p:grpSpPr>
      <p:sp>
        <p:nvSpPr>
          <p:cNvPr id="701" name="Google Shape;701;p11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1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1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&lt;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04" name="Google Shape;704;p110"/>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08" name="Shape 708"/>
        <p:cNvGrpSpPr/>
        <p:nvPr/>
      </p:nvGrpSpPr>
      <p:grpSpPr>
        <a:xfrm>
          <a:off x="0" y="0"/>
          <a:ext cx="0" cy="0"/>
          <a:chOff x="0" y="0"/>
          <a:chExt cx="0" cy="0"/>
        </a:xfrm>
      </p:grpSpPr>
      <p:sp>
        <p:nvSpPr>
          <p:cNvPr id="709" name="Google Shape;709;p11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1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1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&lt;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12" name="Google Shape;712;p111"/>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16" name="Shape 716"/>
        <p:cNvGrpSpPr/>
        <p:nvPr/>
      </p:nvGrpSpPr>
      <p:grpSpPr>
        <a:xfrm>
          <a:off x="0" y="0"/>
          <a:ext cx="0" cy="0"/>
          <a:chOff x="0" y="0"/>
          <a:chExt cx="0" cy="0"/>
        </a:xfrm>
      </p:grpSpPr>
      <p:sp>
        <p:nvSpPr>
          <p:cNvPr id="717" name="Google Shape;717;p11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1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1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int i = 50;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while (i &gt; 0)</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20" name="Google Shape;720;p112"/>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24" name="Shape 724"/>
        <p:cNvGrpSpPr/>
        <p:nvPr/>
      </p:nvGrpSpPr>
      <p:grpSpPr>
        <a:xfrm>
          <a:off x="0" y="0"/>
          <a:ext cx="0" cy="0"/>
          <a:chOff x="0" y="0"/>
          <a:chExt cx="0" cy="0"/>
        </a:xfrm>
      </p:grpSpPr>
      <p:sp>
        <p:nvSpPr>
          <p:cNvPr id="725" name="Google Shape;725;p11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1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13"/>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latin typeface="Consolas"/>
                <a:ea typeface="Consolas"/>
                <a:cs typeface="Consolas"/>
                <a:sym typeface="Consolas"/>
              </a:rPr>
              <a:t>for (int i = 0; i &lt; 50; i = i + 1)</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    printf("hello, world\n");</a:t>
            </a:r>
            <a:endParaRPr sz="1800">
              <a:latin typeface="Consolas"/>
              <a:ea typeface="Consolas"/>
              <a:cs typeface="Consolas"/>
              <a:sym typeface="Consolas"/>
            </a:endParaRPr>
          </a:p>
          <a:p>
            <a:pPr indent="0" lvl="0" marL="0" rtl="0" algn="l">
              <a:spcBef>
                <a:spcPts val="0"/>
              </a:spcBef>
              <a:spcAft>
                <a:spcPts val="0"/>
              </a:spcAft>
              <a:buNone/>
            </a:pPr>
            <a:r>
              <a:rPr lang="en" sz="1800">
                <a:latin typeface="Consolas"/>
                <a:ea typeface="Consolas"/>
                <a:cs typeface="Consolas"/>
                <a:sym typeface="Consolas"/>
              </a:rPr>
              <a:t>}</a:t>
            </a:r>
            <a:endParaRPr sz="1800">
              <a:latin typeface="Consolas"/>
              <a:ea typeface="Consolas"/>
              <a:cs typeface="Consolas"/>
              <a:sym typeface="Consolas"/>
            </a:endParaRPr>
          </a:p>
        </p:txBody>
      </p:sp>
      <p:pic>
        <p:nvPicPr>
          <p:cNvPr id="728" name="Google Shape;728;p113"/>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140" name="Shape 140"/>
        <p:cNvGrpSpPr/>
        <p:nvPr/>
      </p:nvGrpSpPr>
      <p:grpSpPr>
        <a:xfrm>
          <a:off x="0" y="0"/>
          <a:ext cx="0" cy="0"/>
          <a:chOff x="0" y="0"/>
          <a:chExt cx="0" cy="0"/>
        </a:xfrm>
      </p:grpSpPr>
      <p:sp>
        <p:nvSpPr>
          <p:cNvPr id="141" name="Google Shape;141;p33"/>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33"/>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33"/>
          <p:cNvSpPr txBox="1"/>
          <p:nvPr/>
        </p:nvSpPr>
        <p:spPr>
          <a:xfrm>
            <a:off x="4477650" y="1692300"/>
            <a:ext cx="3846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#include &lt;stdio.h&gt;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int main(void)</a:t>
            </a:r>
            <a:br>
              <a:rPr lang="en" sz="1800">
                <a:solidFill>
                  <a:srgbClr val="FFFFFF"/>
                </a:solidFill>
                <a:latin typeface="Consolas"/>
                <a:ea typeface="Consolas"/>
                <a:cs typeface="Consolas"/>
                <a:sym typeface="Consolas"/>
              </a:rPr>
            </a:b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144" name="Google Shape;144;p33"/>
          <p:cNvPicPr preferRelativeResize="0"/>
          <p:nvPr/>
        </p:nvPicPr>
        <p:blipFill>
          <a:blip r:embed="rId3">
            <a:alphaModFix/>
          </a:blip>
          <a:stretch>
            <a:fillRect/>
          </a:stretch>
        </p:blipFill>
        <p:spPr>
          <a:xfrm>
            <a:off x="768100" y="1807888"/>
            <a:ext cx="2121408" cy="1527414"/>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32" name="Shape 732"/>
        <p:cNvGrpSpPr/>
        <p:nvPr/>
      </p:nvGrpSpPr>
      <p:grpSpPr>
        <a:xfrm>
          <a:off x="0" y="0"/>
          <a:ext cx="0" cy="0"/>
          <a:chOff x="0" y="0"/>
          <a:chExt cx="0" cy="0"/>
        </a:xfrm>
      </p:grpSpPr>
      <p:sp>
        <p:nvSpPr>
          <p:cNvPr id="733" name="Google Shape;733;p114"/>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14"/>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14"/>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a:t>
            </a:r>
            <a:r>
              <a:rPr lang="en" sz="1800">
                <a:latin typeface="Consolas"/>
                <a:ea typeface="Consolas"/>
                <a:cs typeface="Consolas"/>
                <a:sym typeface="Consolas"/>
              </a:rPr>
              <a:t>(int i = 0; i &lt; 50; i = i + 1)</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printf("hello, world\n");</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36" name="Google Shape;736;p114"/>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40" name="Shape 740"/>
        <p:cNvGrpSpPr/>
        <p:nvPr/>
      </p:nvGrpSpPr>
      <p:grpSpPr>
        <a:xfrm>
          <a:off x="0" y="0"/>
          <a:ext cx="0" cy="0"/>
          <a:chOff x="0" y="0"/>
          <a:chExt cx="0" cy="0"/>
        </a:xfrm>
      </p:grpSpPr>
      <p:sp>
        <p:nvSpPr>
          <p:cNvPr id="741" name="Google Shape;741;p115"/>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15"/>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15"/>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a:t>
            </a:r>
            <a:r>
              <a:rPr lang="en" sz="1800">
                <a:latin typeface="Consolas"/>
                <a:ea typeface="Consolas"/>
                <a:cs typeface="Consolas"/>
                <a:sym typeface="Consolas"/>
              </a:rPr>
              <a:t>(int i = 0; i &lt; 50; i = i + 1)</a:t>
            </a:r>
            <a:endParaRPr sz="1800">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44" name="Google Shape;744;p115"/>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48" name="Shape 748"/>
        <p:cNvGrpSpPr/>
        <p:nvPr/>
      </p:nvGrpSpPr>
      <p:grpSpPr>
        <a:xfrm>
          <a:off x="0" y="0"/>
          <a:ext cx="0" cy="0"/>
          <a:chOff x="0" y="0"/>
          <a:chExt cx="0" cy="0"/>
        </a:xfrm>
      </p:grpSpPr>
      <p:sp>
        <p:nvSpPr>
          <p:cNvPr id="749" name="Google Shape;749;p116"/>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16"/>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6"/>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a:t>
            </a:r>
            <a:r>
              <a:rPr lang="en" sz="1800">
                <a:latin typeface="Consolas"/>
                <a:ea typeface="Consolas"/>
                <a:cs typeface="Consolas"/>
                <a:sym typeface="Consolas"/>
              </a:rPr>
              <a:t>int i = 0; i &lt; 50;</a:t>
            </a: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i = i + 1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52" name="Google Shape;752;p116"/>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56" name="Shape 756"/>
        <p:cNvGrpSpPr/>
        <p:nvPr/>
      </p:nvGrpSpPr>
      <p:grpSpPr>
        <a:xfrm>
          <a:off x="0" y="0"/>
          <a:ext cx="0" cy="0"/>
          <a:chOff x="0" y="0"/>
          <a:chExt cx="0" cy="0"/>
        </a:xfrm>
      </p:grpSpPr>
      <p:sp>
        <p:nvSpPr>
          <p:cNvPr id="757" name="Google Shape;757;p117"/>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17"/>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17"/>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counter = 0;</a:t>
            </a:r>
            <a:r>
              <a:rPr lang="en" sz="1800">
                <a:latin typeface="Consolas"/>
                <a:ea typeface="Consolas"/>
                <a:cs typeface="Consolas"/>
                <a:sym typeface="Consolas"/>
              </a:rPr>
              <a:t> i &lt;  50;</a:t>
            </a: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i </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60" name="Google Shape;760;p117"/>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64" name="Shape 764"/>
        <p:cNvGrpSpPr/>
        <p:nvPr/>
      </p:nvGrpSpPr>
      <p:grpSpPr>
        <a:xfrm>
          <a:off x="0" y="0"/>
          <a:ext cx="0" cy="0"/>
          <a:chOff x="0" y="0"/>
          <a:chExt cx="0" cy="0"/>
        </a:xfrm>
      </p:grpSpPr>
      <p:sp>
        <p:nvSpPr>
          <p:cNvPr id="765" name="Google Shape;765;p118"/>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8"/>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8"/>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a:t>
            </a:r>
            <a:r>
              <a:rPr lang="en" sz="1800">
                <a:latin typeface="Consolas"/>
                <a:ea typeface="Consolas"/>
                <a:cs typeface="Consolas"/>
                <a:sym typeface="Consolas"/>
              </a:rPr>
              <a:t> i &lt; 50;</a:t>
            </a:r>
            <a:r>
              <a:rPr lang="en" sz="1800">
                <a:solidFill>
                  <a:srgbClr val="FFFFFF"/>
                </a:solidFill>
                <a:latin typeface="Consolas"/>
                <a:ea typeface="Consolas"/>
                <a:cs typeface="Consolas"/>
                <a:sym typeface="Consolas"/>
              </a:rPr>
              <a:t> </a:t>
            </a:r>
            <a:r>
              <a:rPr lang="en" sz="1800">
                <a:latin typeface="Consolas"/>
                <a:ea typeface="Consolas"/>
                <a:cs typeface="Consolas"/>
                <a:sym typeface="Consolas"/>
              </a:rPr>
              <a:t>i = i + 1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68" name="Google Shape;768;p118"/>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72" name="Shape 772"/>
        <p:cNvGrpSpPr/>
        <p:nvPr/>
      </p:nvGrpSpPr>
      <p:grpSpPr>
        <a:xfrm>
          <a:off x="0" y="0"/>
          <a:ext cx="0" cy="0"/>
          <a:chOff x="0" y="0"/>
          <a:chExt cx="0" cy="0"/>
        </a:xfrm>
      </p:grpSpPr>
      <p:sp>
        <p:nvSpPr>
          <p:cNvPr id="773" name="Google Shape;773;p119"/>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9"/>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9"/>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50; </a:t>
            </a:r>
            <a:r>
              <a:rPr lang="en" sz="1800">
                <a:latin typeface="Consolas"/>
                <a:ea typeface="Consolas"/>
                <a:cs typeface="Consolas"/>
                <a:sym typeface="Consolas"/>
              </a:rPr>
              <a:t>i = i + 1</a:t>
            </a: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76" name="Google Shape;776;p119"/>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80" name="Shape 780"/>
        <p:cNvGrpSpPr/>
        <p:nvPr/>
      </p:nvGrpSpPr>
      <p:grpSpPr>
        <a:xfrm>
          <a:off x="0" y="0"/>
          <a:ext cx="0" cy="0"/>
          <a:chOff x="0" y="0"/>
          <a:chExt cx="0" cy="0"/>
        </a:xfrm>
      </p:grpSpPr>
      <p:sp>
        <p:nvSpPr>
          <p:cNvPr id="781" name="Google Shape;781;p120"/>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20"/>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20"/>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50; i =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84" name="Google Shape;784;p120"/>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88" name="Shape 788"/>
        <p:cNvGrpSpPr/>
        <p:nvPr/>
      </p:nvGrpSpPr>
      <p:grpSpPr>
        <a:xfrm>
          <a:off x="0" y="0"/>
          <a:ext cx="0" cy="0"/>
          <a:chOff x="0" y="0"/>
          <a:chExt cx="0" cy="0"/>
        </a:xfrm>
      </p:grpSpPr>
      <p:sp>
        <p:nvSpPr>
          <p:cNvPr id="789" name="Google Shape;789;p121"/>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21"/>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21"/>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50; i += 1)</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792" name="Google Shape;792;p121"/>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FF00"/>
        </a:solidFill>
      </p:bgPr>
    </p:bg>
    <p:spTree>
      <p:nvGrpSpPr>
        <p:cNvPr id="796" name="Shape 796"/>
        <p:cNvGrpSpPr/>
        <p:nvPr/>
      </p:nvGrpSpPr>
      <p:grpSpPr>
        <a:xfrm>
          <a:off x="0" y="0"/>
          <a:ext cx="0" cy="0"/>
          <a:chOff x="0" y="0"/>
          <a:chExt cx="0" cy="0"/>
        </a:xfrm>
      </p:grpSpPr>
      <p:sp>
        <p:nvSpPr>
          <p:cNvPr id="797" name="Google Shape;797;p122"/>
          <p:cNvSpPr/>
          <p:nvPr/>
        </p:nvSpPr>
        <p:spPr>
          <a:xfrm>
            <a:off x="3657600" y="-150"/>
            <a:ext cx="5486400" cy="51435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22"/>
          <p:cNvSpPr/>
          <p:nvPr/>
        </p:nvSpPr>
        <p:spPr>
          <a:xfrm>
            <a:off x="0" y="-150"/>
            <a:ext cx="36576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22"/>
          <p:cNvSpPr txBox="1"/>
          <p:nvPr/>
        </p:nvSpPr>
        <p:spPr>
          <a:xfrm>
            <a:off x="4150650" y="1692463"/>
            <a:ext cx="4500300" cy="175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Consolas"/>
                <a:ea typeface="Consolas"/>
                <a:cs typeface="Consolas"/>
                <a:sym typeface="Consolas"/>
              </a:rPr>
              <a:t>for (int i = 0; i &lt; 50; i++)</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    printf("hello, world\n");</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a:t>
            </a:r>
            <a:endParaRPr sz="1800">
              <a:solidFill>
                <a:srgbClr val="FFFFFF"/>
              </a:solidFill>
              <a:latin typeface="Consolas"/>
              <a:ea typeface="Consolas"/>
              <a:cs typeface="Consolas"/>
              <a:sym typeface="Consolas"/>
            </a:endParaRPr>
          </a:p>
        </p:txBody>
      </p:sp>
      <p:pic>
        <p:nvPicPr>
          <p:cNvPr id="800" name="Google Shape;800;p122"/>
          <p:cNvPicPr preferRelativeResize="0"/>
          <p:nvPr/>
        </p:nvPicPr>
        <p:blipFill>
          <a:blip r:embed="rId3">
            <a:alphaModFix/>
          </a:blip>
          <a:stretch>
            <a:fillRect/>
          </a:stretch>
        </p:blipFill>
        <p:spPr>
          <a:xfrm>
            <a:off x="768100" y="1750863"/>
            <a:ext cx="2121408" cy="164178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3"/>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latin typeface="Consolas"/>
                <a:ea typeface="Consolas"/>
                <a:cs typeface="Consolas"/>
                <a:sym typeface="Consolas"/>
              </a:rPr>
              <a:t>bool</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char</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double</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float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int</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long</a:t>
            </a:r>
            <a:endParaRPr>
              <a:solidFill>
                <a:srgbClr val="FFFFFF"/>
              </a:solidFill>
              <a:latin typeface="Consolas"/>
              <a:ea typeface="Consolas"/>
              <a:cs typeface="Consolas"/>
              <a:sym typeface="Consolas"/>
            </a:endParaRPr>
          </a:p>
          <a:p>
            <a:pPr indent="0" lvl="0" marL="0" rtl="0" algn="l">
              <a:spcBef>
                <a:spcPts val="1600"/>
              </a:spcBef>
              <a:spcAft>
                <a:spcPts val="0"/>
              </a:spcAft>
              <a:buNone/>
            </a:pPr>
            <a:r>
              <a:rPr lang="en">
                <a:solidFill>
                  <a:srgbClr val="FFFFFF"/>
                </a:solidFill>
                <a:latin typeface="Consolas"/>
                <a:ea typeface="Consolas"/>
                <a:cs typeface="Consolas"/>
                <a:sym typeface="Consolas"/>
              </a:rPr>
              <a:t>string</a:t>
            </a:r>
            <a:endParaRPr>
              <a:solidFill>
                <a:srgbClr val="FFFFFF"/>
              </a:solidFill>
              <a:latin typeface="Consolas"/>
              <a:ea typeface="Consolas"/>
              <a:cs typeface="Consolas"/>
              <a:sym typeface="Consolas"/>
            </a:endParaRPr>
          </a:p>
          <a:p>
            <a:pPr indent="0" lvl="0" marL="0" rtl="0" algn="l">
              <a:spcBef>
                <a:spcPts val="1600"/>
              </a:spcBef>
              <a:spcAft>
                <a:spcPts val="1600"/>
              </a:spcAft>
              <a:buNone/>
            </a:pPr>
            <a:r>
              <a:rPr lang="en">
                <a:solidFill>
                  <a:srgbClr val="FFFFFF"/>
                </a:solidFill>
                <a:latin typeface="Consolas"/>
                <a:ea typeface="Consolas"/>
                <a:cs typeface="Consolas"/>
                <a:sym typeface="Consolas"/>
              </a:rPr>
              <a:t>...</a:t>
            </a:r>
            <a:endParaRPr>
              <a:solidFill>
                <a:srgbClr val="FFFFFF"/>
              </a:solidFill>
              <a:latin typeface="Consolas"/>
              <a:ea typeface="Consolas"/>
              <a:cs typeface="Consolas"/>
              <a:sym typeface="Consola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